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embeddedFontLst>
    <p:embeddedFont>
      <p:font typeface="Arial Narrow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a1f16d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00" cy="283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a1f16d0a_0_2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 extrusionOk="0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8B33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995140" y="3213227"/>
            <a:ext cx="8703119" cy="285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2187"/>
              </a:lnSpc>
              <a:spcBef>
                <a:spcPts val="0"/>
              </a:spcBef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5140" y="3213227"/>
            <a:ext cx="8703119" cy="285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 rtl="0">
              <a:lnSpc>
                <a:spcPct val="102187"/>
              </a:lnSpc>
              <a:spcBef>
                <a:spcPts val="0"/>
              </a:spcBef>
              <a:buNone/>
              <a:defRPr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7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 extrusionOk="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457194" y="0"/>
            <a:ext cx="9777730" cy="5650865"/>
          </a:xfrm>
          <a:custGeom>
            <a:avLst/>
            <a:gdLst/>
            <a:ahLst/>
            <a:cxnLst/>
            <a:rect l="l" t="t" r="r" b="b"/>
            <a:pathLst>
              <a:path w="9777730" h="5650865" extrusionOk="0">
                <a:moveTo>
                  <a:pt x="9777603" y="0"/>
                </a:moveTo>
                <a:lnTo>
                  <a:pt x="0" y="0"/>
                </a:lnTo>
                <a:lnTo>
                  <a:pt x="0" y="5506732"/>
                </a:lnTo>
                <a:lnTo>
                  <a:pt x="2250" y="5589978"/>
                </a:lnTo>
                <a:lnTo>
                  <a:pt x="18000" y="5632726"/>
                </a:lnTo>
                <a:lnTo>
                  <a:pt x="60752" y="5648475"/>
                </a:lnTo>
                <a:lnTo>
                  <a:pt x="144005" y="5650725"/>
                </a:lnTo>
                <a:lnTo>
                  <a:pt x="9633610" y="5650725"/>
                </a:lnTo>
                <a:lnTo>
                  <a:pt x="9716856" y="5648475"/>
                </a:lnTo>
                <a:lnTo>
                  <a:pt x="9759603" y="5632726"/>
                </a:lnTo>
                <a:lnTo>
                  <a:pt x="9775353" y="5589978"/>
                </a:lnTo>
                <a:lnTo>
                  <a:pt x="9777603" y="5506732"/>
                </a:lnTo>
                <a:lnTo>
                  <a:pt x="9777603" y="0"/>
                </a:lnTo>
                <a:close/>
              </a:path>
            </a:pathLst>
          </a:custGeom>
          <a:solidFill>
            <a:srgbClr val="7935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492669" y="5623730"/>
            <a:ext cx="9707245" cy="1191895"/>
          </a:xfrm>
          <a:custGeom>
            <a:avLst/>
            <a:gdLst/>
            <a:ahLst/>
            <a:cxnLst/>
            <a:rect l="l" t="t" r="r" b="b"/>
            <a:pathLst>
              <a:path w="9707245" h="1191895" extrusionOk="0">
                <a:moveTo>
                  <a:pt x="9598128" y="0"/>
                </a:moveTo>
                <a:lnTo>
                  <a:pt x="108523" y="0"/>
                </a:lnTo>
                <a:lnTo>
                  <a:pt x="27455" y="536"/>
                </a:lnTo>
                <a:lnTo>
                  <a:pt x="0" y="4291"/>
                </a:lnTo>
                <a:lnTo>
                  <a:pt x="25768" y="14482"/>
                </a:lnTo>
                <a:lnTo>
                  <a:pt x="4713479" y="1165745"/>
                </a:lnTo>
                <a:lnTo>
                  <a:pt x="4796509" y="1185055"/>
                </a:lnTo>
                <a:lnTo>
                  <a:pt x="4853320" y="1191491"/>
                </a:lnTo>
                <a:lnTo>
                  <a:pt x="4910134" y="1185055"/>
                </a:lnTo>
                <a:lnTo>
                  <a:pt x="4993171" y="1165745"/>
                </a:lnTo>
                <a:lnTo>
                  <a:pt x="9680876" y="14482"/>
                </a:lnTo>
                <a:lnTo>
                  <a:pt x="9706641" y="4291"/>
                </a:lnTo>
                <a:lnTo>
                  <a:pt x="9679188" y="536"/>
                </a:lnTo>
                <a:lnTo>
                  <a:pt x="9598128" y="0"/>
                </a:lnTo>
                <a:close/>
              </a:path>
            </a:pathLst>
          </a:custGeom>
          <a:solidFill>
            <a:srgbClr val="7935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101901" y="81400"/>
            <a:ext cx="32253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Arial Narrow"/>
                <a:ea typeface="Arial Narrow"/>
                <a:cs typeface="Arial Narrow"/>
                <a:sym typeface="Arial Narrow"/>
              </a:rPr>
              <a:t>№ 6 сабақ</a:t>
            </a:r>
            <a:endParaRPr sz="5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42876" y="3187125"/>
            <a:ext cx="97776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445" lvl="0" indent="0" algn="ctr" rtl="0">
              <a:lnSpc>
                <a:spcPct val="111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>
                <a:latin typeface="Arial Narrow"/>
                <a:ea typeface="Arial Narrow"/>
                <a:cs typeface="Arial Narrow"/>
                <a:sym typeface="Arial Narrow"/>
              </a:rPr>
              <a:t>тақырыбы:</a:t>
            </a:r>
            <a:endParaRPr sz="4900">
              <a:latin typeface="Arial Narrow"/>
              <a:ea typeface="Arial Narrow"/>
              <a:cs typeface="Arial Narrow"/>
              <a:sym typeface="Arial Narrow"/>
            </a:endParaRPr>
          </a:p>
          <a:p>
            <a:pPr marL="10795" marR="5080" lvl="0" indent="0" algn="ctr" rtl="0">
              <a:lnSpc>
                <a:spcPct val="101282"/>
              </a:lnSpc>
              <a:spcBef>
                <a:spcPts val="1040"/>
              </a:spcBef>
              <a:spcAft>
                <a:spcPts val="0"/>
              </a:spcAft>
              <a:buNone/>
            </a:pPr>
            <a:r>
              <a:rPr lang="en-US" sz="7800" b="1">
                <a:latin typeface="Arial Narrow"/>
                <a:ea typeface="Arial Narrow"/>
                <a:cs typeface="Arial Narrow"/>
                <a:sym typeface="Arial Narrow"/>
              </a:rPr>
              <a:t>БАҚ материалдарына критикалық талдау </a:t>
            </a:r>
            <a:endParaRPr sz="7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140140" y="1100150"/>
            <a:ext cx="3225431" cy="22655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5004447" y="1015212"/>
            <a:ext cx="3547414" cy="211830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1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1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16"/>
          <p:cNvSpPr txBox="1"/>
          <p:nvPr/>
        </p:nvSpPr>
        <p:spPr>
          <a:xfrm>
            <a:off x="444500" y="355752"/>
            <a:ext cx="9714230" cy="45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7. Қорытынды: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74344" marR="0" lvl="0" indent="-461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700"/>
              <a:buFont typeface="Calibri"/>
              <a:buChar char="-"/>
            </a:pPr>
            <a:r>
              <a:rPr lang="en-US" sz="3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Ақпарат толық берілген бе?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700"/>
              <a:buFont typeface="Calibri"/>
              <a:buChar char="-"/>
            </a:pPr>
            <a:r>
              <a:rPr lang="en-US" sz="3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Материал обьективті ме?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74344" marR="5080" lvl="0" indent="-461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700"/>
              <a:buFont typeface="Calibri"/>
              <a:buChar char="-"/>
            </a:pPr>
            <a:r>
              <a:rPr lang="en-US" sz="3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Материалда тепе-теңдік сақталған ба? </a:t>
            </a:r>
            <a:endParaRPr sz="3700" b="1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4344" marR="5080" lvl="0" indent="-461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700"/>
              <a:buFont typeface="Calibri"/>
              <a:buChar char="-"/>
            </a:pPr>
            <a:r>
              <a:rPr lang="en-US" sz="37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Оқиғаға қатысы бар барлық кейіпкерлер өз ойларын білдіруге мүмкіндіктері болды ма? </a:t>
            </a:r>
            <a:endParaRPr sz="3700" b="1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9795408" y="6659871"/>
            <a:ext cx="391160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10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0" y="3569360"/>
            <a:ext cx="10692003" cy="39906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1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1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1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1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17"/>
          <p:cNvSpPr txBox="1"/>
          <p:nvPr/>
        </p:nvSpPr>
        <p:spPr>
          <a:xfrm>
            <a:off x="9795408" y="6659871"/>
            <a:ext cx="391160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11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300" cy="6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Қорытынды: </a:t>
            </a: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995150" y="1389599"/>
            <a:ext cx="8703000" cy="468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Әр БАҚ-тың өз саясаты болуы мүмкін.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БАҚ сапалы және сапасыз материалдарды таратуы немесе басып шығаруы мүмкін.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Материалға қатысты үнемі сыни ойлау керек.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БАҚ-та да адамдар жұмыс істейді және олар қателесуі мүмкін.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B335C"/>
                </a:solidFill>
              </a:rPr>
              <a:t>Сюжет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8"/>
          <p:cNvSpPr/>
          <p:nvPr/>
        </p:nvSpPr>
        <p:spPr>
          <a:xfrm>
            <a:off x="1723504" y="1228636"/>
            <a:ext cx="7717485" cy="53861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444500" y="1076883"/>
            <a:ext cx="9801860" cy="554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5275" marR="6032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Calibri"/>
              <a:buChar char="-"/>
            </a:pPr>
            <a:r>
              <a:rPr lang="en-US" sz="3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Жоғарыдағы материалды көргеннен кейін қандай ой түйдіңіз? </a:t>
            </a:r>
            <a:endParaRPr sz="3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275" marR="200660" lvl="0" indent="-28257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Calibri"/>
              <a:buChar char="-"/>
            </a:pPr>
            <a:r>
              <a:rPr lang="en-US" sz="3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Қазақстандағы жасөспірімдердің басым бөлігі қылмысқа бейім деген ой қалды ма? </a:t>
            </a:r>
            <a:endParaRPr sz="3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275" marR="5080" lvl="0" indent="-28257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Calibri"/>
              <a:buChar char="-"/>
            </a:pPr>
            <a:r>
              <a:rPr lang="en-US" sz="3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Видеодағы балалар туралы қандай ойда қалдыңыз?</a:t>
            </a:r>
            <a:endParaRPr sz="3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275" marR="2322195" lvl="0" indent="-282575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Calibri"/>
              <a:buChar char="-"/>
            </a:pPr>
            <a:r>
              <a:rPr lang="en-US" sz="3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Бұл жасөспірімдер туралы ойлауға не түрткі болуы мүмкін?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9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0" y="1545755"/>
            <a:ext cx="10692003" cy="60142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10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0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0"/>
          <p:cNvSpPr txBox="1"/>
          <p:nvPr/>
        </p:nvSpPr>
        <p:spPr>
          <a:xfrm>
            <a:off x="257299" y="290156"/>
            <a:ext cx="9652000" cy="202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9265" marR="0" lvl="0" indent="-4565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Calibri"/>
              <a:buAutoNum type="arabicPeriod"/>
            </a:pPr>
            <a:r>
              <a:rPr lang="en-US" sz="22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Материал не туралы?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07669" marR="303911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Calibri"/>
              <a:buChar char="-"/>
            </a:pPr>
            <a:r>
              <a:rPr lang="en-US" sz="22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Материалда қандай оқиға жайлы баяндалған? </a:t>
            </a:r>
            <a:endParaRPr sz="2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407669" marR="508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Calibri"/>
              <a:buChar char="-"/>
            </a:pPr>
            <a:r>
              <a:rPr lang="en-US" sz="22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Материалда “Не болды?”, “Қайда болды?”,  “Қашын болды?”, “Не себепті болды?” деген сұрақтарға жауап бар ма? </a:t>
            </a:r>
            <a:endParaRPr sz="2200" b="1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7669" marR="508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Calibri"/>
              <a:buChar char="-"/>
            </a:pPr>
            <a:r>
              <a:rPr lang="en-US" sz="22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Жоғарыдағы сұрақтарға не деп жауап берер едіңіз? </a:t>
            </a:r>
            <a:endParaRPr sz="2200" b="1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918006" y="12"/>
            <a:ext cx="9773996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11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1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1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1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1"/>
          <p:cNvSpPr txBox="1"/>
          <p:nvPr/>
        </p:nvSpPr>
        <p:spPr>
          <a:xfrm>
            <a:off x="444500" y="377977"/>
            <a:ext cx="9561195" cy="367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2. Материалдың негізгі кейіпкерлері кім?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74344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Матариалды дайындау барысында кімдердің сұхбаттары қолданылған?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74344" marR="23526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Сұхбат алынған адамдардың материалдағы оқиғаға тікелей байланысы бар ма?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1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2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2"/>
          <p:cNvSpPr txBox="1"/>
          <p:nvPr/>
        </p:nvSpPr>
        <p:spPr>
          <a:xfrm>
            <a:off x="444500" y="377975"/>
            <a:ext cx="4863900" cy="1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74344" marR="5080" lvl="0" indent="-462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3.	Оқиғаның барлық қатысушыларының өз пікірлері мен позицияларын айтуға мүмкіндігі болды ма?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0" y="0"/>
            <a:ext cx="10692003" cy="75464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11;p1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1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13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13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3"/>
          <p:cNvSpPr txBox="1"/>
          <p:nvPr/>
        </p:nvSpPr>
        <p:spPr>
          <a:xfrm>
            <a:off x="444500" y="377977"/>
            <a:ext cx="7179945" cy="32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74344" marR="5080" lvl="0" indent="-462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	Картинаның толықтығы үшін кімнің сұхбаты жетіспейді?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74344" marR="20097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Тағы да қандай ақпарат қосар едіңіз?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4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1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14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14"/>
          <p:cNvSpPr txBox="1"/>
          <p:nvPr/>
        </p:nvSpPr>
        <p:spPr>
          <a:xfrm>
            <a:off x="444500" y="377977"/>
            <a:ext cx="6079490" cy="32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	Материалда факт пен пікір бөлек қарастырылған ба?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74344" marR="19297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Факт түрінде кездесетін пікір бар ма? Бар болса, қандай?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0" y="2245296"/>
            <a:ext cx="6858279" cy="53059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15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 extrusionOk="0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1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 extrusionOk="0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8134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5"/>
          <p:cNvSpPr txBox="1"/>
          <p:nvPr/>
        </p:nvSpPr>
        <p:spPr>
          <a:xfrm>
            <a:off x="444500" y="381152"/>
            <a:ext cx="9665335" cy="268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8469" marR="2032000" lvl="0" indent="-44640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6. Матарилда өшпенділік тілі немесе қандай да бір кемсітушілік бар ма? </a:t>
            </a: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Бар болса, қандай? 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6035979" y="3240004"/>
            <a:ext cx="3555364" cy="4191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5"/>
          <p:cNvSpPr/>
          <p:nvPr/>
        </p:nvSpPr>
        <p:spPr>
          <a:xfrm>
            <a:off x="5778004" y="3330011"/>
            <a:ext cx="4121785" cy="3529329"/>
          </a:xfrm>
          <a:custGeom>
            <a:avLst/>
            <a:gdLst/>
            <a:ahLst/>
            <a:cxnLst/>
            <a:rect l="l" t="t" r="r" b="b"/>
            <a:pathLst>
              <a:path w="4121784" h="3529329" extrusionOk="0">
                <a:moveTo>
                  <a:pt x="0" y="3528796"/>
                </a:moveTo>
                <a:lnTo>
                  <a:pt x="4121454" y="0"/>
                </a:lnTo>
              </a:path>
            </a:pathLst>
          </a:custGeom>
          <a:noFill/>
          <a:ln w="126975" cap="flat" cmpd="sng">
            <a:solidFill>
              <a:srgbClr val="D223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15"/>
          <p:cNvSpPr txBox="1">
            <a:spLocks noGrp="1"/>
          </p:cNvSpPr>
          <p:nvPr>
            <p:ph type="sldNum" idx="12"/>
          </p:nvPr>
        </p:nvSpPr>
        <p:spPr>
          <a:xfrm>
            <a:off x="9874059" y="6659871"/>
            <a:ext cx="233679" cy="4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218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5400" lvl="0" indent="0" algn="l" rtl="0">
                <a:lnSpc>
                  <a:spcPct val="10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PresentationFormat>Произвольный</PresentationFormat>
  <Paragraphs>47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Office Theme</vt:lpstr>
      <vt:lpstr>№ 6 сабақ</vt:lpstr>
      <vt:lpstr>Сюжет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Қорытынды: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6 сабақ</dc:title>
  <dc:creator>usermsc</dc:creator>
  <cp:lastModifiedBy>usermsc</cp:lastModifiedBy>
  <cp:revision>1</cp:revision>
  <dcterms:modified xsi:type="dcterms:W3CDTF">2019-01-11T04:10:06Z</dcterms:modified>
</cp:coreProperties>
</file>