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9" r:id="rId8"/>
    <p:sldId id="270" r:id="rId9"/>
    <p:sldId id="261" r:id="rId10"/>
    <p:sldId id="262" r:id="rId11"/>
    <p:sldId id="263" r:id="rId12"/>
    <p:sldId id="264" r:id="rId13"/>
    <p:sldId id="265" r:id="rId14"/>
  </p:sldIdLst>
  <p:sldSz cx="10693400" cy="7562850"/>
  <p:notesSz cx="10693400" cy="75628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5" d="100"/>
          <a:sy n="75" d="100"/>
        </p:scale>
        <p:origin x="-1301" y="-91"/>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10/31/2018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1" i="0">
                <a:solidFill>
                  <a:schemeClr val="bg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3100" b="0" i="0">
                <a:solidFill>
                  <a:srgbClr val="1D1D1B"/>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10/31/2018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1"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10/31/2018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1" i="0">
                <a:solidFill>
                  <a:schemeClr val="bg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10/31/2018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796006"/>
            <a:ext cx="10692003" cy="476399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9746805" y="6614807"/>
            <a:ext cx="488315" cy="488315"/>
          </a:xfrm>
          <a:custGeom>
            <a:avLst/>
            <a:gdLst/>
            <a:ahLst/>
            <a:cxnLst/>
            <a:rect l="l" t="t" r="r" b="b"/>
            <a:pathLst>
              <a:path w="488315" h="488315">
                <a:moveTo>
                  <a:pt x="243992" y="0"/>
                </a:moveTo>
                <a:lnTo>
                  <a:pt x="194817" y="4957"/>
                </a:lnTo>
                <a:lnTo>
                  <a:pt x="149016" y="19175"/>
                </a:lnTo>
                <a:lnTo>
                  <a:pt x="107571" y="41672"/>
                </a:lnTo>
                <a:lnTo>
                  <a:pt x="71461" y="71467"/>
                </a:lnTo>
                <a:lnTo>
                  <a:pt x="41668" y="107579"/>
                </a:lnTo>
                <a:lnTo>
                  <a:pt x="19173" y="149027"/>
                </a:lnTo>
                <a:lnTo>
                  <a:pt x="4956" y="194829"/>
                </a:lnTo>
                <a:lnTo>
                  <a:pt x="0" y="244005"/>
                </a:lnTo>
                <a:lnTo>
                  <a:pt x="4956" y="293176"/>
                </a:lnTo>
                <a:lnTo>
                  <a:pt x="19173" y="338975"/>
                </a:lnTo>
                <a:lnTo>
                  <a:pt x="41668" y="380420"/>
                </a:lnTo>
                <a:lnTo>
                  <a:pt x="71461" y="416531"/>
                </a:lnTo>
                <a:lnTo>
                  <a:pt x="107571" y="446325"/>
                </a:lnTo>
                <a:lnTo>
                  <a:pt x="149016" y="468822"/>
                </a:lnTo>
                <a:lnTo>
                  <a:pt x="194817" y="483040"/>
                </a:lnTo>
                <a:lnTo>
                  <a:pt x="243992" y="487997"/>
                </a:lnTo>
                <a:lnTo>
                  <a:pt x="293167" y="483040"/>
                </a:lnTo>
                <a:lnTo>
                  <a:pt x="338969" y="468822"/>
                </a:lnTo>
                <a:lnTo>
                  <a:pt x="380417" y="446325"/>
                </a:lnTo>
                <a:lnTo>
                  <a:pt x="416529" y="416531"/>
                </a:lnTo>
                <a:lnTo>
                  <a:pt x="446325" y="380420"/>
                </a:lnTo>
                <a:lnTo>
                  <a:pt x="468822" y="338975"/>
                </a:lnTo>
                <a:lnTo>
                  <a:pt x="483040" y="293176"/>
                </a:lnTo>
                <a:lnTo>
                  <a:pt x="487997" y="244005"/>
                </a:lnTo>
                <a:lnTo>
                  <a:pt x="483040" y="194829"/>
                </a:lnTo>
                <a:lnTo>
                  <a:pt x="468822" y="149027"/>
                </a:lnTo>
                <a:lnTo>
                  <a:pt x="446325" y="107579"/>
                </a:lnTo>
                <a:lnTo>
                  <a:pt x="416529" y="71467"/>
                </a:lnTo>
                <a:lnTo>
                  <a:pt x="380417" y="41672"/>
                </a:lnTo>
                <a:lnTo>
                  <a:pt x="338969" y="19175"/>
                </a:lnTo>
                <a:lnTo>
                  <a:pt x="293167" y="4957"/>
                </a:lnTo>
                <a:lnTo>
                  <a:pt x="243992" y="0"/>
                </a:lnTo>
                <a:close/>
              </a:path>
            </a:pathLst>
          </a:custGeom>
          <a:solidFill>
            <a:srgbClr val="42424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10/31/2018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319405"/>
            <a:ext cx="9804400" cy="608330"/>
          </a:xfrm>
          <a:prstGeom prst="rect">
            <a:avLst/>
          </a:prstGeom>
        </p:spPr>
        <p:txBody>
          <a:bodyPr wrap="square" lIns="0" tIns="0" rIns="0" bIns="0">
            <a:spAutoFit/>
          </a:bodyPr>
          <a:lstStyle>
            <a:lvl1pPr>
              <a:defRPr sz="3900" b="1" i="0">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444500" y="1157744"/>
            <a:ext cx="9803130" cy="5212715"/>
          </a:xfrm>
          <a:prstGeom prst="rect">
            <a:avLst/>
          </a:prstGeom>
        </p:spPr>
        <p:txBody>
          <a:bodyPr wrap="square" lIns="0" tIns="0" rIns="0" bIns="0">
            <a:spAutoFit/>
          </a:bodyPr>
          <a:lstStyle>
            <a:lvl1pPr>
              <a:defRPr sz="3100" b="0" i="0">
                <a:solidFill>
                  <a:srgbClr val="1D1D1B"/>
                </a:solidFill>
                <a:latin typeface="Calibri"/>
                <a:cs typeface="Calibri"/>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10/31/2018</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10692003" cy="755808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42887" y="0"/>
            <a:ext cx="9857740" cy="6870700"/>
          </a:xfrm>
          <a:custGeom>
            <a:avLst/>
            <a:gdLst/>
            <a:ahLst/>
            <a:cxnLst/>
            <a:rect l="l" t="t" r="r" b="b"/>
            <a:pathLst>
              <a:path w="9857740" h="6870700">
                <a:moveTo>
                  <a:pt x="0" y="0"/>
                </a:moveTo>
                <a:lnTo>
                  <a:pt x="9857232" y="0"/>
                </a:lnTo>
                <a:lnTo>
                  <a:pt x="9857232" y="6870581"/>
                </a:lnTo>
                <a:lnTo>
                  <a:pt x="0" y="6870581"/>
                </a:lnTo>
                <a:lnTo>
                  <a:pt x="0" y="0"/>
                </a:lnTo>
                <a:close/>
              </a:path>
            </a:pathLst>
          </a:custGeom>
          <a:solidFill>
            <a:srgbClr val="1D1D1B">
              <a:alpha val="50000"/>
            </a:srgbClr>
          </a:solidFill>
        </p:spPr>
        <p:txBody>
          <a:bodyPr wrap="square" lIns="0" tIns="0" rIns="0" bIns="0" rtlCol="0"/>
          <a:lstStyle/>
          <a:p>
            <a:endParaRPr/>
          </a:p>
        </p:txBody>
      </p:sp>
      <p:sp>
        <p:nvSpPr>
          <p:cNvPr id="4" name="object 4"/>
          <p:cNvSpPr/>
          <p:nvPr/>
        </p:nvSpPr>
        <p:spPr>
          <a:xfrm>
            <a:off x="457194" y="0"/>
            <a:ext cx="9777730" cy="5650865"/>
          </a:xfrm>
          <a:custGeom>
            <a:avLst/>
            <a:gdLst/>
            <a:ahLst/>
            <a:cxnLst/>
            <a:rect l="l" t="t" r="r" b="b"/>
            <a:pathLst>
              <a:path w="9777730" h="5650865">
                <a:moveTo>
                  <a:pt x="9777603" y="0"/>
                </a:moveTo>
                <a:lnTo>
                  <a:pt x="0" y="0"/>
                </a:lnTo>
                <a:lnTo>
                  <a:pt x="0" y="5506732"/>
                </a:lnTo>
                <a:lnTo>
                  <a:pt x="2250" y="5589978"/>
                </a:lnTo>
                <a:lnTo>
                  <a:pt x="18000" y="5632726"/>
                </a:lnTo>
                <a:lnTo>
                  <a:pt x="60752" y="5648475"/>
                </a:lnTo>
                <a:lnTo>
                  <a:pt x="144005" y="5650725"/>
                </a:lnTo>
                <a:lnTo>
                  <a:pt x="9633610" y="5650725"/>
                </a:lnTo>
                <a:lnTo>
                  <a:pt x="9716856" y="5648475"/>
                </a:lnTo>
                <a:lnTo>
                  <a:pt x="9759603" y="5632726"/>
                </a:lnTo>
                <a:lnTo>
                  <a:pt x="9775353" y="5589978"/>
                </a:lnTo>
                <a:lnTo>
                  <a:pt x="9777603" y="5506732"/>
                </a:lnTo>
                <a:lnTo>
                  <a:pt x="9777603" y="0"/>
                </a:lnTo>
                <a:close/>
              </a:path>
            </a:pathLst>
          </a:custGeom>
          <a:solidFill>
            <a:srgbClr val="499C3C"/>
          </a:solidFill>
        </p:spPr>
        <p:txBody>
          <a:bodyPr wrap="square" lIns="0" tIns="0" rIns="0" bIns="0" rtlCol="0"/>
          <a:lstStyle/>
          <a:p>
            <a:endParaRPr/>
          </a:p>
        </p:txBody>
      </p:sp>
      <p:sp>
        <p:nvSpPr>
          <p:cNvPr id="5" name="object 5"/>
          <p:cNvSpPr/>
          <p:nvPr/>
        </p:nvSpPr>
        <p:spPr>
          <a:xfrm>
            <a:off x="492669" y="5623730"/>
            <a:ext cx="9707245" cy="1191895"/>
          </a:xfrm>
          <a:custGeom>
            <a:avLst/>
            <a:gdLst/>
            <a:ahLst/>
            <a:cxnLst/>
            <a:rect l="l" t="t" r="r" b="b"/>
            <a:pathLst>
              <a:path w="9707245" h="1191895">
                <a:moveTo>
                  <a:pt x="9598128" y="0"/>
                </a:moveTo>
                <a:lnTo>
                  <a:pt x="108523" y="0"/>
                </a:lnTo>
                <a:lnTo>
                  <a:pt x="27455" y="536"/>
                </a:lnTo>
                <a:lnTo>
                  <a:pt x="0" y="4291"/>
                </a:lnTo>
                <a:lnTo>
                  <a:pt x="25768" y="14482"/>
                </a:lnTo>
                <a:lnTo>
                  <a:pt x="4713479" y="1165745"/>
                </a:lnTo>
                <a:lnTo>
                  <a:pt x="4796509" y="1185055"/>
                </a:lnTo>
                <a:lnTo>
                  <a:pt x="4853320" y="1191491"/>
                </a:lnTo>
                <a:lnTo>
                  <a:pt x="4910134" y="1185055"/>
                </a:lnTo>
                <a:lnTo>
                  <a:pt x="4993171" y="1165745"/>
                </a:lnTo>
                <a:lnTo>
                  <a:pt x="9680876" y="14482"/>
                </a:lnTo>
                <a:lnTo>
                  <a:pt x="9706641" y="4291"/>
                </a:lnTo>
                <a:lnTo>
                  <a:pt x="9679188" y="536"/>
                </a:lnTo>
                <a:lnTo>
                  <a:pt x="9598128" y="0"/>
                </a:lnTo>
                <a:close/>
              </a:path>
            </a:pathLst>
          </a:custGeom>
          <a:solidFill>
            <a:srgbClr val="499C3C"/>
          </a:solidFill>
        </p:spPr>
        <p:txBody>
          <a:bodyPr wrap="square" lIns="0" tIns="0" rIns="0" bIns="0" rtlCol="0"/>
          <a:lstStyle/>
          <a:p>
            <a:endParaRPr/>
          </a:p>
        </p:txBody>
      </p:sp>
      <p:sp>
        <p:nvSpPr>
          <p:cNvPr id="6" name="object 6"/>
          <p:cNvSpPr txBox="1">
            <a:spLocks noGrp="1"/>
          </p:cNvSpPr>
          <p:nvPr>
            <p:ph type="title"/>
          </p:nvPr>
        </p:nvSpPr>
        <p:spPr>
          <a:xfrm>
            <a:off x="4101896" y="371208"/>
            <a:ext cx="3226004" cy="861774"/>
          </a:xfrm>
          <a:prstGeom prst="rect">
            <a:avLst/>
          </a:prstGeom>
        </p:spPr>
        <p:txBody>
          <a:bodyPr vert="horz" wrap="square" lIns="0" tIns="0" rIns="0" bIns="0" rtlCol="0">
            <a:spAutoFit/>
          </a:bodyPr>
          <a:lstStyle/>
          <a:p>
            <a:pPr marL="12700">
              <a:lnSpc>
                <a:spcPct val="100000"/>
              </a:lnSpc>
            </a:pPr>
            <a:r>
              <a:rPr sz="5600" spc="-800" smtClean="0">
                <a:latin typeface="Arial Narrow"/>
                <a:cs typeface="Arial Narrow"/>
              </a:rPr>
              <a:t>№</a:t>
            </a:r>
            <a:r>
              <a:rPr sz="5600" spc="-415" smtClean="0">
                <a:latin typeface="Arial Narrow"/>
                <a:cs typeface="Arial Narrow"/>
              </a:rPr>
              <a:t> </a:t>
            </a:r>
            <a:r>
              <a:rPr sz="5600" spc="-70" smtClean="0">
                <a:latin typeface="Arial Narrow"/>
                <a:cs typeface="Arial Narrow"/>
              </a:rPr>
              <a:t>5</a:t>
            </a:r>
            <a:r>
              <a:rPr lang="kk-KZ" sz="5600" spc="-70" dirty="0" smtClean="0">
                <a:latin typeface="Arial Narrow"/>
                <a:cs typeface="Arial Narrow"/>
              </a:rPr>
              <a:t> сабақ</a:t>
            </a:r>
            <a:endParaRPr sz="5600">
              <a:latin typeface="Arial Narrow"/>
              <a:cs typeface="Arial Narrow"/>
            </a:endParaRPr>
          </a:p>
        </p:txBody>
      </p:sp>
      <p:sp>
        <p:nvSpPr>
          <p:cNvPr id="7" name="object 7"/>
          <p:cNvSpPr txBox="1">
            <a:spLocks noGrp="1"/>
          </p:cNvSpPr>
          <p:nvPr>
            <p:ph type="body" idx="1"/>
          </p:nvPr>
        </p:nvSpPr>
        <p:spPr>
          <a:xfrm>
            <a:off x="444500" y="1157744"/>
            <a:ext cx="9803130" cy="4202022"/>
          </a:xfrm>
          <a:prstGeom prst="rect">
            <a:avLst/>
          </a:prstGeom>
        </p:spPr>
        <p:txBody>
          <a:bodyPr vert="horz" wrap="square" lIns="0" tIns="2345283" rIns="0" bIns="0" rtlCol="0">
            <a:spAutoFit/>
          </a:bodyPr>
          <a:lstStyle/>
          <a:p>
            <a:pPr marL="20320" marR="5715" algn="ctr">
              <a:lnSpc>
                <a:spcPts val="5440"/>
              </a:lnSpc>
            </a:pPr>
            <a:r>
              <a:rPr lang="kk-KZ" sz="4900" b="1" spc="-330" dirty="0" smtClean="0">
                <a:solidFill>
                  <a:srgbClr val="FFFFFF"/>
                </a:solidFill>
                <a:latin typeface="Arial Narrow"/>
                <a:cs typeface="Arial Narrow"/>
              </a:rPr>
              <a:t>Тақырып:</a:t>
            </a:r>
            <a:endParaRPr sz="4900">
              <a:latin typeface="Arial Narrow"/>
              <a:cs typeface="Arial Narrow"/>
            </a:endParaRPr>
          </a:p>
          <a:p>
            <a:pPr marL="32384" marR="5080" algn="ctr">
              <a:lnSpc>
                <a:spcPts val="7900"/>
              </a:lnSpc>
              <a:spcBef>
                <a:spcPts val="1040"/>
              </a:spcBef>
            </a:pPr>
            <a:r>
              <a:rPr lang="kk-KZ" sz="7800" b="1" spc="-285" dirty="0" smtClean="0">
                <a:solidFill>
                  <a:srgbClr val="FFFFFF"/>
                </a:solidFill>
                <a:latin typeface="Arial Narrow"/>
                <a:cs typeface="Arial Narrow"/>
              </a:rPr>
              <a:t>СЫНИ ОЙЛАУ</a:t>
            </a:r>
            <a:endParaRPr sz="7800">
              <a:latin typeface="Arial Narrow"/>
              <a:cs typeface="Arial Narrow"/>
            </a:endParaRPr>
          </a:p>
        </p:txBody>
      </p:sp>
      <p:sp>
        <p:nvSpPr>
          <p:cNvPr id="8" name="object 8"/>
          <p:cNvSpPr/>
          <p:nvPr/>
        </p:nvSpPr>
        <p:spPr>
          <a:xfrm>
            <a:off x="2140140" y="1389951"/>
            <a:ext cx="3225431" cy="226556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004447" y="1305013"/>
            <a:ext cx="3547414" cy="2118309"/>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57200" y="457200"/>
            <a:ext cx="9777730" cy="6645909"/>
          </a:xfrm>
          <a:custGeom>
            <a:avLst/>
            <a:gdLst/>
            <a:ahLst/>
            <a:cxnLst/>
            <a:rect l="l" t="t" r="r" b="b"/>
            <a:pathLst>
              <a:path w="9777730" h="6645909">
                <a:moveTo>
                  <a:pt x="0" y="0"/>
                </a:moveTo>
                <a:lnTo>
                  <a:pt x="9777603" y="0"/>
                </a:lnTo>
                <a:lnTo>
                  <a:pt x="9777603" y="6645605"/>
                </a:lnTo>
                <a:lnTo>
                  <a:pt x="0" y="6645605"/>
                </a:lnTo>
                <a:lnTo>
                  <a:pt x="0" y="0"/>
                </a:lnTo>
                <a:close/>
              </a:path>
            </a:pathLst>
          </a:custGeom>
          <a:ln w="3175">
            <a:solidFill>
              <a:srgbClr val="FF4FFF"/>
            </a:solidFill>
          </a:ln>
        </p:spPr>
        <p:txBody>
          <a:bodyPr wrap="square" lIns="0" tIns="0" rIns="0" bIns="0" rtlCol="0"/>
          <a:lstStyle/>
          <a:p>
            <a:endParaRPr/>
          </a:p>
        </p:txBody>
      </p:sp>
      <p:sp>
        <p:nvSpPr>
          <p:cNvPr id="11" name="object 11"/>
          <p:cNvSpPr/>
          <p:nvPr/>
        </p:nvSpPr>
        <p:spPr>
          <a:xfrm>
            <a:off x="457200" y="457200"/>
            <a:ext cx="0" cy="6645909"/>
          </a:xfrm>
          <a:custGeom>
            <a:avLst/>
            <a:gdLst/>
            <a:ahLst/>
            <a:cxnLst/>
            <a:rect l="l" t="t" r="r" b="b"/>
            <a:pathLst>
              <a:path h="6645909">
                <a:moveTo>
                  <a:pt x="0" y="0"/>
                </a:moveTo>
                <a:lnTo>
                  <a:pt x="0" y="6645605"/>
                </a:lnTo>
              </a:path>
            </a:pathLst>
          </a:custGeom>
          <a:ln w="3175">
            <a:solidFill>
              <a:srgbClr val="9933FF"/>
            </a:solidFill>
          </a:ln>
        </p:spPr>
        <p:txBody>
          <a:bodyPr wrap="square" lIns="0" tIns="0" rIns="0" bIns="0" rtlCol="0"/>
          <a:lstStyle/>
          <a:p>
            <a:endParaRPr/>
          </a:p>
        </p:txBody>
      </p:sp>
      <p:sp>
        <p:nvSpPr>
          <p:cNvPr id="12" name="object 12"/>
          <p:cNvSpPr/>
          <p:nvPr/>
        </p:nvSpPr>
        <p:spPr>
          <a:xfrm>
            <a:off x="10234803" y="457200"/>
            <a:ext cx="0" cy="6645909"/>
          </a:xfrm>
          <a:custGeom>
            <a:avLst/>
            <a:gdLst/>
            <a:ahLst/>
            <a:cxnLst/>
            <a:rect l="l" t="t" r="r" b="b"/>
            <a:pathLst>
              <a:path h="6645909">
                <a:moveTo>
                  <a:pt x="0" y="0"/>
                </a:moveTo>
                <a:lnTo>
                  <a:pt x="0" y="6645605"/>
                </a:lnTo>
              </a:path>
            </a:pathLst>
          </a:custGeom>
          <a:ln w="3175">
            <a:solidFill>
              <a:srgbClr val="9933FF"/>
            </a:solidFill>
          </a:ln>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1206017"/>
            <a:ext cx="2206802" cy="220679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35" smtClean="0">
                <a:solidFill>
                  <a:srgbClr val="2A9C4A"/>
                </a:solidFill>
              </a:rPr>
              <a:t>Фак</a:t>
            </a:r>
            <a:r>
              <a:rPr lang="ru-RU" spc="-135" dirty="0" smtClean="0">
                <a:solidFill>
                  <a:srgbClr val="2A9C4A"/>
                </a:solidFill>
              </a:rPr>
              <a:t>т</a:t>
            </a:r>
            <a:r>
              <a:rPr lang="kk-KZ" spc="-135" dirty="0" smtClean="0">
                <a:solidFill>
                  <a:srgbClr val="2A9C4A"/>
                </a:solidFill>
              </a:rPr>
              <a:t>і мен пікір </a:t>
            </a:r>
            <a:endParaRPr spc="-125" dirty="0">
              <a:solidFill>
                <a:srgbClr val="2A9C4A"/>
              </a:solidFill>
            </a:endParaRPr>
          </a:p>
        </p:txBody>
      </p:sp>
      <p:sp>
        <p:nvSpPr>
          <p:cNvPr id="4" name="object 4"/>
          <p:cNvSpPr/>
          <p:nvPr/>
        </p:nvSpPr>
        <p:spPr>
          <a:xfrm>
            <a:off x="457200" y="4277958"/>
            <a:ext cx="2206802" cy="2206802"/>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body" idx="1"/>
          </p:nvPr>
        </p:nvSpPr>
        <p:spPr>
          <a:xfrm>
            <a:off x="444500" y="1157744"/>
            <a:ext cx="9803130" cy="1629702"/>
          </a:xfrm>
          <a:prstGeom prst="rect">
            <a:avLst/>
          </a:prstGeom>
        </p:spPr>
        <p:txBody>
          <a:bodyPr vert="horz" wrap="square" lIns="0" tIns="166141" rIns="0" bIns="0" rtlCol="0">
            <a:spAutoFit/>
          </a:bodyPr>
          <a:lstStyle/>
          <a:p>
            <a:pPr marL="2399030" marR="5080"/>
            <a:r>
              <a:rPr sz="3200" b="1" spc="-140">
                <a:latin typeface="Century Gothic"/>
                <a:cs typeface="Century Gothic"/>
              </a:rPr>
              <a:t>Факт </a:t>
            </a:r>
            <a:r>
              <a:rPr lang="kk-KZ" sz="3200" dirty="0" smtClean="0"/>
              <a:t>(лат.Factum) – растығы дәлелденген, мәлімдеме түріндегі білім. </a:t>
            </a:r>
            <a:endParaRPr lang="ru-RU" sz="3200" dirty="0" smtClean="0"/>
          </a:p>
          <a:p>
            <a:pPr marL="2399030" marR="5080">
              <a:lnSpc>
                <a:spcPct val="100000"/>
              </a:lnSpc>
            </a:pPr>
            <a:endParaRPr sz="3200">
              <a:latin typeface="Century Gothic"/>
              <a:cs typeface="Century Gothic"/>
            </a:endParaRPr>
          </a:p>
        </p:txBody>
      </p:sp>
      <p:sp>
        <p:nvSpPr>
          <p:cNvPr id="6" name="object 6"/>
          <p:cNvSpPr txBox="1"/>
          <p:nvPr/>
        </p:nvSpPr>
        <p:spPr>
          <a:xfrm>
            <a:off x="2832100" y="3476625"/>
            <a:ext cx="7061834" cy="2954655"/>
          </a:xfrm>
          <a:prstGeom prst="rect">
            <a:avLst/>
          </a:prstGeom>
        </p:spPr>
        <p:txBody>
          <a:bodyPr vert="horz" wrap="square" lIns="0" tIns="0" rIns="0" bIns="0" rtlCol="0">
            <a:spAutoFit/>
          </a:bodyPr>
          <a:lstStyle/>
          <a:p>
            <a:pPr marL="12700" marR="5080">
              <a:lnSpc>
                <a:spcPct val="100000"/>
              </a:lnSpc>
            </a:pPr>
            <a:r>
              <a:rPr lang="kk-KZ" sz="3200" b="1" dirty="0" smtClean="0"/>
              <a:t>Пікір </a:t>
            </a:r>
            <a:r>
              <a:rPr lang="kk-KZ" sz="3200" dirty="0" smtClean="0"/>
              <a:t>– фактілердің интерпретациясына және фактілерге деген эмоционалды көзқарасқа негізделген,  толық объективтілікке жету мүмкін емес тақырып бойынша пікір, көзқарас немесе мәлімдеме. </a:t>
            </a:r>
            <a:endParaRPr sz="3200">
              <a:latin typeface="Calibri"/>
              <a:cs typeface="Calibri"/>
            </a:endParaRPr>
          </a:p>
        </p:txBody>
      </p:sp>
      <p:sp>
        <p:nvSpPr>
          <p:cNvPr id="7" name="object 7"/>
          <p:cNvSpPr/>
          <p:nvPr/>
        </p:nvSpPr>
        <p:spPr>
          <a:xfrm>
            <a:off x="9746805" y="6614807"/>
            <a:ext cx="488315" cy="488315"/>
          </a:xfrm>
          <a:custGeom>
            <a:avLst/>
            <a:gdLst/>
            <a:ahLst/>
            <a:cxnLst/>
            <a:rect l="l" t="t" r="r" b="b"/>
            <a:pathLst>
              <a:path w="488315" h="488315">
                <a:moveTo>
                  <a:pt x="243992" y="0"/>
                </a:moveTo>
                <a:lnTo>
                  <a:pt x="194817" y="4957"/>
                </a:lnTo>
                <a:lnTo>
                  <a:pt x="149016" y="19175"/>
                </a:lnTo>
                <a:lnTo>
                  <a:pt x="107571" y="41672"/>
                </a:lnTo>
                <a:lnTo>
                  <a:pt x="71461" y="71467"/>
                </a:lnTo>
                <a:lnTo>
                  <a:pt x="41668" y="107579"/>
                </a:lnTo>
                <a:lnTo>
                  <a:pt x="19173" y="149027"/>
                </a:lnTo>
                <a:lnTo>
                  <a:pt x="4956" y="194829"/>
                </a:lnTo>
                <a:lnTo>
                  <a:pt x="0" y="244005"/>
                </a:lnTo>
                <a:lnTo>
                  <a:pt x="4956" y="293176"/>
                </a:lnTo>
                <a:lnTo>
                  <a:pt x="19173" y="338975"/>
                </a:lnTo>
                <a:lnTo>
                  <a:pt x="41668" y="380420"/>
                </a:lnTo>
                <a:lnTo>
                  <a:pt x="71461" y="416531"/>
                </a:lnTo>
                <a:lnTo>
                  <a:pt x="107571" y="446325"/>
                </a:lnTo>
                <a:lnTo>
                  <a:pt x="149016" y="468822"/>
                </a:lnTo>
                <a:lnTo>
                  <a:pt x="194817" y="483040"/>
                </a:lnTo>
                <a:lnTo>
                  <a:pt x="243992" y="487997"/>
                </a:lnTo>
                <a:lnTo>
                  <a:pt x="293167" y="483040"/>
                </a:lnTo>
                <a:lnTo>
                  <a:pt x="338969" y="468822"/>
                </a:lnTo>
                <a:lnTo>
                  <a:pt x="380417" y="446325"/>
                </a:lnTo>
                <a:lnTo>
                  <a:pt x="416529" y="416531"/>
                </a:lnTo>
                <a:lnTo>
                  <a:pt x="446325" y="380420"/>
                </a:lnTo>
                <a:lnTo>
                  <a:pt x="468822" y="338975"/>
                </a:lnTo>
                <a:lnTo>
                  <a:pt x="483040" y="293176"/>
                </a:lnTo>
                <a:lnTo>
                  <a:pt x="487997" y="244005"/>
                </a:lnTo>
                <a:lnTo>
                  <a:pt x="483040" y="194829"/>
                </a:lnTo>
                <a:lnTo>
                  <a:pt x="468822" y="149027"/>
                </a:lnTo>
                <a:lnTo>
                  <a:pt x="446325" y="107579"/>
                </a:lnTo>
                <a:lnTo>
                  <a:pt x="416529" y="71467"/>
                </a:lnTo>
                <a:lnTo>
                  <a:pt x="380417" y="41672"/>
                </a:lnTo>
                <a:lnTo>
                  <a:pt x="338969" y="19175"/>
                </a:lnTo>
                <a:lnTo>
                  <a:pt x="293167" y="4957"/>
                </a:lnTo>
                <a:lnTo>
                  <a:pt x="243992" y="0"/>
                </a:lnTo>
                <a:close/>
              </a:path>
            </a:pathLst>
          </a:custGeom>
          <a:solidFill>
            <a:srgbClr val="424241"/>
          </a:solidFill>
        </p:spPr>
        <p:txBody>
          <a:bodyPr wrap="square" lIns="0" tIns="0" rIns="0" bIns="0" rtlCol="0"/>
          <a:lstStyle/>
          <a:p>
            <a:endParaRPr/>
          </a:p>
        </p:txBody>
      </p:sp>
      <p:sp>
        <p:nvSpPr>
          <p:cNvPr id="8" name="object 8"/>
          <p:cNvSpPr txBox="1"/>
          <p:nvPr/>
        </p:nvSpPr>
        <p:spPr>
          <a:xfrm>
            <a:off x="9886759" y="6587414"/>
            <a:ext cx="208279" cy="509905"/>
          </a:xfrm>
          <a:prstGeom prst="rect">
            <a:avLst/>
          </a:prstGeom>
        </p:spPr>
        <p:txBody>
          <a:bodyPr vert="horz" wrap="square" lIns="0" tIns="0" rIns="0" bIns="0" rtlCol="0">
            <a:spAutoFit/>
          </a:bodyPr>
          <a:lstStyle/>
          <a:p>
            <a:pPr marL="12700">
              <a:lnSpc>
                <a:spcPct val="100000"/>
              </a:lnSpc>
            </a:pPr>
            <a:r>
              <a:rPr sz="3200" b="1" spc="-25" dirty="0">
                <a:solidFill>
                  <a:srgbClr val="FFFFFF"/>
                </a:solidFill>
                <a:latin typeface="Arial Narrow"/>
                <a:cs typeface="Arial Narrow"/>
              </a:rPr>
              <a:t>7</a:t>
            </a:r>
            <a:endParaRPr sz="3200">
              <a:latin typeface="Arial Narrow"/>
              <a:cs typeface="Arial Narrow"/>
            </a:endParaRPr>
          </a:p>
        </p:txBody>
      </p:sp>
      <p:sp>
        <p:nvSpPr>
          <p:cNvPr id="9" name="object 9"/>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009F65"/>
          </a:solidFill>
        </p:spPr>
        <p:txBody>
          <a:bodyPr wrap="square" lIns="0" tIns="0" rIns="0" bIns="0" rtlCol="0"/>
          <a:lstStyle/>
          <a:p>
            <a:endParaRPr/>
          </a:p>
        </p:txBody>
      </p:sp>
      <p:sp>
        <p:nvSpPr>
          <p:cNvPr id="10" name="object 10"/>
          <p:cNvSpPr/>
          <p:nvPr/>
        </p:nvSpPr>
        <p:spPr>
          <a:xfrm>
            <a:off x="8545500" y="171552"/>
            <a:ext cx="1045845" cy="734604"/>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9474251" y="144005"/>
            <a:ext cx="1150250" cy="686866"/>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457200" y="457200"/>
            <a:ext cx="9777730" cy="6645909"/>
          </a:xfrm>
          <a:custGeom>
            <a:avLst/>
            <a:gdLst/>
            <a:ahLst/>
            <a:cxnLst/>
            <a:rect l="l" t="t" r="r" b="b"/>
            <a:pathLst>
              <a:path w="9777730" h="6645909">
                <a:moveTo>
                  <a:pt x="0" y="0"/>
                </a:moveTo>
                <a:lnTo>
                  <a:pt x="9777603" y="0"/>
                </a:lnTo>
                <a:lnTo>
                  <a:pt x="9777603" y="6645605"/>
                </a:lnTo>
                <a:lnTo>
                  <a:pt x="0" y="6645605"/>
                </a:lnTo>
                <a:lnTo>
                  <a:pt x="0" y="0"/>
                </a:lnTo>
                <a:close/>
              </a:path>
            </a:pathLst>
          </a:custGeom>
          <a:ln w="3175">
            <a:solidFill>
              <a:srgbClr val="FF4FFF"/>
            </a:solidFill>
          </a:ln>
        </p:spPr>
        <p:txBody>
          <a:bodyPr wrap="square" lIns="0" tIns="0" rIns="0" bIns="0" rtlCol="0"/>
          <a:lstStyle/>
          <a:p>
            <a:endParaRPr/>
          </a:p>
        </p:txBody>
      </p:sp>
      <p:sp>
        <p:nvSpPr>
          <p:cNvPr id="13" name="object 13"/>
          <p:cNvSpPr/>
          <p:nvPr/>
        </p:nvSpPr>
        <p:spPr>
          <a:xfrm>
            <a:off x="457200" y="457200"/>
            <a:ext cx="0" cy="6645909"/>
          </a:xfrm>
          <a:custGeom>
            <a:avLst/>
            <a:gdLst/>
            <a:ahLst/>
            <a:cxnLst/>
            <a:rect l="l" t="t" r="r" b="b"/>
            <a:pathLst>
              <a:path h="6645909">
                <a:moveTo>
                  <a:pt x="0" y="0"/>
                </a:moveTo>
                <a:lnTo>
                  <a:pt x="0" y="6645605"/>
                </a:lnTo>
              </a:path>
            </a:pathLst>
          </a:custGeom>
          <a:ln w="3175">
            <a:solidFill>
              <a:srgbClr val="9933FF"/>
            </a:solidFill>
          </a:ln>
        </p:spPr>
        <p:txBody>
          <a:bodyPr wrap="square" lIns="0" tIns="0" rIns="0" bIns="0" rtlCol="0"/>
          <a:lstStyle/>
          <a:p>
            <a:endParaRPr/>
          </a:p>
        </p:txBody>
      </p:sp>
      <p:sp>
        <p:nvSpPr>
          <p:cNvPr id="14" name="object 14"/>
          <p:cNvSpPr/>
          <p:nvPr/>
        </p:nvSpPr>
        <p:spPr>
          <a:xfrm>
            <a:off x="10234803" y="457200"/>
            <a:ext cx="0" cy="6645909"/>
          </a:xfrm>
          <a:custGeom>
            <a:avLst/>
            <a:gdLst/>
            <a:ahLst/>
            <a:cxnLst/>
            <a:rect l="l" t="t" r="r" b="b"/>
            <a:pathLst>
              <a:path h="6645909">
                <a:moveTo>
                  <a:pt x="0" y="0"/>
                </a:moveTo>
                <a:lnTo>
                  <a:pt x="0" y="6645605"/>
                </a:lnTo>
              </a:path>
            </a:pathLst>
          </a:custGeom>
          <a:ln w="3175">
            <a:solidFill>
              <a:srgbClr val="9933FF"/>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lang="kk-KZ" spc="-125" dirty="0" smtClean="0">
                <a:solidFill>
                  <a:srgbClr val="2A9C4A"/>
                </a:solidFill>
              </a:rPr>
              <a:t>Мысалы:</a:t>
            </a:r>
            <a:endParaRPr spc="-215" dirty="0">
              <a:solidFill>
                <a:srgbClr val="2A9C4A"/>
              </a:solidFill>
            </a:endParaRPr>
          </a:p>
        </p:txBody>
      </p:sp>
      <p:sp>
        <p:nvSpPr>
          <p:cNvPr id="3" name="object 3"/>
          <p:cNvSpPr txBox="1">
            <a:spLocks noGrp="1"/>
          </p:cNvSpPr>
          <p:nvPr>
            <p:ph type="body" idx="1"/>
          </p:nvPr>
        </p:nvSpPr>
        <p:spPr>
          <a:xfrm>
            <a:off x="444500" y="1157744"/>
            <a:ext cx="9803130" cy="5724644"/>
          </a:xfrm>
          <a:prstGeom prst="rect">
            <a:avLst/>
          </a:prstGeom>
        </p:spPr>
        <p:txBody>
          <a:bodyPr vert="horz" wrap="square" lIns="0" tIns="0" rIns="0" bIns="0" rtlCol="0">
            <a:spAutoFit/>
          </a:bodyPr>
          <a:lstStyle/>
          <a:p>
            <a:pPr marL="514350" lvl="0" indent="-514350">
              <a:buFont typeface="+mj-lt"/>
              <a:buAutoNum type="arabicPeriod"/>
            </a:pPr>
            <a:r>
              <a:rPr lang="kk-KZ" dirty="0" smtClean="0"/>
              <a:t>Білім министрлігі қыстың қатты суық болғанынан СҚО мектептерінде қысқы демалыс уақытын ұзартты. </a:t>
            </a:r>
            <a:endParaRPr lang="ru-RU" dirty="0" smtClean="0"/>
          </a:p>
          <a:p>
            <a:pPr marL="514350" lvl="0" indent="-514350">
              <a:buFont typeface="+mj-lt"/>
              <a:buAutoNum type="arabicPeriod"/>
            </a:pPr>
            <a:r>
              <a:rPr lang="kk-KZ" dirty="0" smtClean="0"/>
              <a:t>Биылғы қыстың қаһары қатты, сондықтан Білім министрлігі демалысты ұзартуы керек.</a:t>
            </a:r>
            <a:endParaRPr lang="ru-RU" dirty="0" smtClean="0"/>
          </a:p>
          <a:p>
            <a:pPr marL="514350" lvl="0" indent="-514350">
              <a:buFont typeface="+mj-lt"/>
              <a:buAutoNum type="arabicPeriod"/>
            </a:pPr>
            <a:r>
              <a:rPr lang="kk-KZ" dirty="0" smtClean="0"/>
              <a:t>Демалыс ұзартылды деген хабарламаны естіп, бәлкім, ол қуанған болар.</a:t>
            </a:r>
            <a:endParaRPr lang="ru-RU" dirty="0" smtClean="0"/>
          </a:p>
          <a:p>
            <a:pPr marL="514350" lvl="0" indent="-514350">
              <a:buFont typeface="+mj-lt"/>
              <a:buAutoNum type="arabicPeriod"/>
            </a:pPr>
            <a:r>
              <a:rPr lang="kk-KZ" dirty="0" smtClean="0"/>
              <a:t>Демалыс ұзартылды дегенді ести сала ол күлімдеп қоя берді.</a:t>
            </a:r>
            <a:endParaRPr lang="ru-RU" dirty="0" smtClean="0"/>
          </a:p>
          <a:p>
            <a:pPr marL="514350" lvl="0" indent="-514350">
              <a:buFont typeface="+mj-lt"/>
              <a:buAutoNum type="arabicPeriod"/>
            </a:pPr>
            <a:r>
              <a:rPr lang="kk-KZ" dirty="0" smtClean="0"/>
              <a:t>Бірнеше миллион жыл бұрын Жерде динозаврлар өмір сүрген.</a:t>
            </a:r>
            <a:endParaRPr lang="ru-RU" dirty="0" smtClean="0"/>
          </a:p>
          <a:p>
            <a:pPr marL="514350" lvl="0" indent="-514350">
              <a:buFont typeface="+mj-lt"/>
              <a:buAutoNum type="arabicPeriod"/>
            </a:pPr>
            <a:r>
              <a:rPr lang="kk-KZ" dirty="0" smtClean="0"/>
              <a:t>Жерде климат кенеттен бұзылған болуы керек, сол себептен динозаврлар қырылып қалды. </a:t>
            </a:r>
            <a:endParaRPr lang="ru-RU" dirty="0"/>
          </a:p>
        </p:txBody>
      </p:sp>
      <p:sp>
        <p:nvSpPr>
          <p:cNvPr id="5" name="object 5"/>
          <p:cNvSpPr/>
          <p:nvPr/>
        </p:nvSpPr>
        <p:spPr>
          <a:xfrm>
            <a:off x="9746805" y="6614807"/>
            <a:ext cx="488315" cy="488315"/>
          </a:xfrm>
          <a:custGeom>
            <a:avLst/>
            <a:gdLst/>
            <a:ahLst/>
            <a:cxnLst/>
            <a:rect l="l" t="t" r="r" b="b"/>
            <a:pathLst>
              <a:path w="488315" h="488315">
                <a:moveTo>
                  <a:pt x="243992" y="0"/>
                </a:moveTo>
                <a:lnTo>
                  <a:pt x="194817" y="4957"/>
                </a:lnTo>
                <a:lnTo>
                  <a:pt x="149016" y="19175"/>
                </a:lnTo>
                <a:lnTo>
                  <a:pt x="107571" y="41672"/>
                </a:lnTo>
                <a:lnTo>
                  <a:pt x="71461" y="71467"/>
                </a:lnTo>
                <a:lnTo>
                  <a:pt x="41668" y="107579"/>
                </a:lnTo>
                <a:lnTo>
                  <a:pt x="19173" y="149027"/>
                </a:lnTo>
                <a:lnTo>
                  <a:pt x="4956" y="194829"/>
                </a:lnTo>
                <a:lnTo>
                  <a:pt x="0" y="244005"/>
                </a:lnTo>
                <a:lnTo>
                  <a:pt x="4956" y="293176"/>
                </a:lnTo>
                <a:lnTo>
                  <a:pt x="19173" y="338975"/>
                </a:lnTo>
                <a:lnTo>
                  <a:pt x="41668" y="380420"/>
                </a:lnTo>
                <a:lnTo>
                  <a:pt x="71461" y="416531"/>
                </a:lnTo>
                <a:lnTo>
                  <a:pt x="107571" y="446325"/>
                </a:lnTo>
                <a:lnTo>
                  <a:pt x="149016" y="468822"/>
                </a:lnTo>
                <a:lnTo>
                  <a:pt x="194817" y="483040"/>
                </a:lnTo>
                <a:lnTo>
                  <a:pt x="243992" y="487997"/>
                </a:lnTo>
                <a:lnTo>
                  <a:pt x="293167" y="483040"/>
                </a:lnTo>
                <a:lnTo>
                  <a:pt x="338969" y="468822"/>
                </a:lnTo>
                <a:lnTo>
                  <a:pt x="380417" y="446325"/>
                </a:lnTo>
                <a:lnTo>
                  <a:pt x="416529" y="416531"/>
                </a:lnTo>
                <a:lnTo>
                  <a:pt x="446325" y="380420"/>
                </a:lnTo>
                <a:lnTo>
                  <a:pt x="468822" y="338975"/>
                </a:lnTo>
                <a:lnTo>
                  <a:pt x="483040" y="293176"/>
                </a:lnTo>
                <a:lnTo>
                  <a:pt x="487997" y="244005"/>
                </a:lnTo>
                <a:lnTo>
                  <a:pt x="483040" y="194829"/>
                </a:lnTo>
                <a:lnTo>
                  <a:pt x="468822" y="149027"/>
                </a:lnTo>
                <a:lnTo>
                  <a:pt x="446325" y="107579"/>
                </a:lnTo>
                <a:lnTo>
                  <a:pt x="416529" y="71467"/>
                </a:lnTo>
                <a:lnTo>
                  <a:pt x="380417" y="41672"/>
                </a:lnTo>
                <a:lnTo>
                  <a:pt x="338969" y="19175"/>
                </a:lnTo>
                <a:lnTo>
                  <a:pt x="293167" y="4957"/>
                </a:lnTo>
                <a:lnTo>
                  <a:pt x="243992" y="0"/>
                </a:lnTo>
                <a:close/>
              </a:path>
            </a:pathLst>
          </a:custGeom>
          <a:solidFill>
            <a:srgbClr val="424241"/>
          </a:solidFill>
        </p:spPr>
        <p:txBody>
          <a:bodyPr wrap="square" lIns="0" tIns="0" rIns="0" bIns="0" rtlCol="0"/>
          <a:lstStyle/>
          <a:p>
            <a:endParaRPr/>
          </a:p>
        </p:txBody>
      </p:sp>
      <p:sp>
        <p:nvSpPr>
          <p:cNvPr id="6" name="object 6"/>
          <p:cNvSpPr txBox="1"/>
          <p:nvPr/>
        </p:nvSpPr>
        <p:spPr>
          <a:xfrm>
            <a:off x="9886759" y="6587414"/>
            <a:ext cx="208279" cy="509905"/>
          </a:xfrm>
          <a:prstGeom prst="rect">
            <a:avLst/>
          </a:prstGeom>
        </p:spPr>
        <p:txBody>
          <a:bodyPr vert="horz" wrap="square" lIns="0" tIns="0" rIns="0" bIns="0" rtlCol="0">
            <a:spAutoFit/>
          </a:bodyPr>
          <a:lstStyle/>
          <a:p>
            <a:pPr marL="12700">
              <a:lnSpc>
                <a:spcPct val="100000"/>
              </a:lnSpc>
            </a:pPr>
            <a:r>
              <a:rPr sz="3200" b="1" spc="-25" dirty="0">
                <a:solidFill>
                  <a:srgbClr val="FFFFFF"/>
                </a:solidFill>
                <a:latin typeface="Arial Narrow"/>
                <a:cs typeface="Arial Narrow"/>
              </a:rPr>
              <a:t>8</a:t>
            </a:r>
            <a:endParaRPr sz="3200">
              <a:latin typeface="Arial Narrow"/>
              <a:cs typeface="Arial Narrow"/>
            </a:endParaRPr>
          </a:p>
        </p:txBody>
      </p:sp>
      <p:sp>
        <p:nvSpPr>
          <p:cNvPr id="7" name="object 7"/>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009F65"/>
          </a:solidFill>
        </p:spPr>
        <p:txBody>
          <a:bodyPr wrap="square" lIns="0" tIns="0" rIns="0" bIns="0" rtlCol="0"/>
          <a:lstStyle/>
          <a:p>
            <a:endParaRPr/>
          </a:p>
        </p:txBody>
      </p:sp>
      <p:sp>
        <p:nvSpPr>
          <p:cNvPr id="8" name="object 8"/>
          <p:cNvSpPr/>
          <p:nvPr/>
        </p:nvSpPr>
        <p:spPr>
          <a:xfrm>
            <a:off x="8545500" y="171552"/>
            <a:ext cx="1045845" cy="734604"/>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9474251" y="144005"/>
            <a:ext cx="1150250" cy="686866"/>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57200" y="457200"/>
            <a:ext cx="9777730" cy="6645909"/>
          </a:xfrm>
          <a:custGeom>
            <a:avLst/>
            <a:gdLst/>
            <a:ahLst/>
            <a:cxnLst/>
            <a:rect l="l" t="t" r="r" b="b"/>
            <a:pathLst>
              <a:path w="9777730" h="6645909">
                <a:moveTo>
                  <a:pt x="0" y="0"/>
                </a:moveTo>
                <a:lnTo>
                  <a:pt x="9777603" y="0"/>
                </a:lnTo>
                <a:lnTo>
                  <a:pt x="9777603" y="6645605"/>
                </a:lnTo>
                <a:lnTo>
                  <a:pt x="0" y="6645605"/>
                </a:lnTo>
                <a:lnTo>
                  <a:pt x="0" y="0"/>
                </a:lnTo>
                <a:close/>
              </a:path>
            </a:pathLst>
          </a:custGeom>
          <a:ln w="3175">
            <a:solidFill>
              <a:srgbClr val="FF4FFF"/>
            </a:solidFill>
          </a:ln>
        </p:spPr>
        <p:txBody>
          <a:bodyPr wrap="square" lIns="0" tIns="0" rIns="0" bIns="0" rtlCol="0"/>
          <a:lstStyle/>
          <a:p>
            <a:endParaRPr/>
          </a:p>
        </p:txBody>
      </p:sp>
      <p:sp>
        <p:nvSpPr>
          <p:cNvPr id="11" name="object 11"/>
          <p:cNvSpPr/>
          <p:nvPr/>
        </p:nvSpPr>
        <p:spPr>
          <a:xfrm>
            <a:off x="457200" y="457200"/>
            <a:ext cx="0" cy="6645909"/>
          </a:xfrm>
          <a:custGeom>
            <a:avLst/>
            <a:gdLst/>
            <a:ahLst/>
            <a:cxnLst/>
            <a:rect l="l" t="t" r="r" b="b"/>
            <a:pathLst>
              <a:path h="6645909">
                <a:moveTo>
                  <a:pt x="0" y="0"/>
                </a:moveTo>
                <a:lnTo>
                  <a:pt x="0" y="6645605"/>
                </a:lnTo>
              </a:path>
            </a:pathLst>
          </a:custGeom>
          <a:ln w="3175">
            <a:solidFill>
              <a:srgbClr val="9933FF"/>
            </a:solidFill>
          </a:ln>
        </p:spPr>
        <p:txBody>
          <a:bodyPr wrap="square" lIns="0" tIns="0" rIns="0" bIns="0" rtlCol="0"/>
          <a:lstStyle/>
          <a:p>
            <a:endParaRPr/>
          </a:p>
        </p:txBody>
      </p:sp>
      <p:sp>
        <p:nvSpPr>
          <p:cNvPr id="12" name="object 12"/>
          <p:cNvSpPr/>
          <p:nvPr/>
        </p:nvSpPr>
        <p:spPr>
          <a:xfrm>
            <a:off x="10234803" y="457200"/>
            <a:ext cx="0" cy="6645909"/>
          </a:xfrm>
          <a:custGeom>
            <a:avLst/>
            <a:gdLst/>
            <a:ahLst/>
            <a:cxnLst/>
            <a:rect l="l" t="t" r="r" b="b"/>
            <a:pathLst>
              <a:path h="6645909">
                <a:moveTo>
                  <a:pt x="0" y="0"/>
                </a:moveTo>
                <a:lnTo>
                  <a:pt x="0" y="6645605"/>
                </a:lnTo>
              </a:path>
            </a:pathLst>
          </a:custGeom>
          <a:ln w="3175">
            <a:solidFill>
              <a:srgbClr val="9933FF"/>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886759" y="6587414"/>
            <a:ext cx="208279" cy="509905"/>
          </a:xfrm>
          <a:prstGeom prst="rect">
            <a:avLst/>
          </a:prstGeom>
        </p:spPr>
        <p:txBody>
          <a:bodyPr vert="horz" wrap="square" lIns="0" tIns="0" rIns="0" bIns="0" rtlCol="0">
            <a:spAutoFit/>
          </a:bodyPr>
          <a:lstStyle/>
          <a:p>
            <a:pPr marL="12700">
              <a:lnSpc>
                <a:spcPct val="100000"/>
              </a:lnSpc>
            </a:pPr>
            <a:r>
              <a:rPr sz="3200" b="1" spc="-25" dirty="0">
                <a:solidFill>
                  <a:srgbClr val="FFFFFF"/>
                </a:solidFill>
                <a:latin typeface="Arial Narrow"/>
                <a:cs typeface="Arial Narrow"/>
              </a:rPr>
              <a:t>9</a:t>
            </a:r>
            <a:endParaRPr sz="3200">
              <a:latin typeface="Arial Narrow"/>
              <a:cs typeface="Arial Narrow"/>
            </a:endParaRPr>
          </a:p>
        </p:txBody>
      </p:sp>
      <p:sp>
        <p:nvSpPr>
          <p:cNvPr id="3" name="object 3"/>
          <p:cNvSpPr txBox="1"/>
          <p:nvPr/>
        </p:nvSpPr>
        <p:spPr>
          <a:xfrm>
            <a:off x="444500" y="424904"/>
            <a:ext cx="8439150" cy="2462213"/>
          </a:xfrm>
          <a:prstGeom prst="rect">
            <a:avLst/>
          </a:prstGeom>
        </p:spPr>
        <p:txBody>
          <a:bodyPr vert="horz" wrap="square" lIns="0" tIns="0" rIns="0" bIns="0" rtlCol="0">
            <a:spAutoFit/>
          </a:bodyPr>
          <a:lstStyle/>
          <a:p>
            <a:r>
              <a:rPr lang="kk-KZ" sz="3200" b="1" dirty="0" smtClean="0"/>
              <a:t>Өзіңізді тексеріңіз: </a:t>
            </a:r>
          </a:p>
          <a:p>
            <a:r>
              <a:rPr lang="kk-KZ" sz="3200" dirty="0" smtClean="0"/>
              <a:t>дұрыс жауап: гүлзарды қырқу үшін ағайындыларға </a:t>
            </a:r>
            <a:r>
              <a:rPr lang="ru-RU" sz="3200" b="1" dirty="0" smtClean="0"/>
              <a:t>1.20</a:t>
            </a:r>
            <a:r>
              <a:rPr lang="kk-KZ" sz="3200" b="1" dirty="0" smtClean="0"/>
              <a:t> сағат </a:t>
            </a:r>
            <a:r>
              <a:rPr lang="kk-KZ" sz="3200" dirty="0" smtClean="0"/>
              <a:t>керек. </a:t>
            </a:r>
            <a:endParaRPr lang="ru-RU" sz="3200" dirty="0" smtClean="0"/>
          </a:p>
          <a:p>
            <a:r>
              <a:rPr lang="kk-KZ" sz="3200" dirty="0" smtClean="0"/>
              <a:t> </a:t>
            </a:r>
            <a:endParaRPr lang="ru-RU" sz="3200" dirty="0" smtClean="0"/>
          </a:p>
          <a:p>
            <a:pPr marL="12700">
              <a:lnSpc>
                <a:spcPct val="100000"/>
              </a:lnSpc>
            </a:pPr>
            <a:endParaRPr sz="3200">
              <a:latin typeface="Calibri"/>
              <a:cs typeface="Calibri"/>
            </a:endParaRPr>
          </a:p>
        </p:txBody>
      </p:sp>
      <p:sp>
        <p:nvSpPr>
          <p:cNvPr id="4" name="object 4"/>
          <p:cNvSpPr/>
          <p:nvPr/>
        </p:nvSpPr>
        <p:spPr>
          <a:xfrm>
            <a:off x="2757995" y="1926805"/>
            <a:ext cx="5175999" cy="51759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009F65"/>
          </a:solidFill>
        </p:spPr>
        <p:txBody>
          <a:bodyPr wrap="square" lIns="0" tIns="0" rIns="0" bIns="0" rtlCol="0"/>
          <a:lstStyle/>
          <a:p>
            <a:endParaRPr/>
          </a:p>
        </p:txBody>
      </p:sp>
      <p:sp>
        <p:nvSpPr>
          <p:cNvPr id="6" name="object 6"/>
          <p:cNvSpPr/>
          <p:nvPr/>
        </p:nvSpPr>
        <p:spPr>
          <a:xfrm>
            <a:off x="8545500" y="171552"/>
            <a:ext cx="1045845" cy="73460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474251" y="144005"/>
            <a:ext cx="1150250" cy="68686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57200" y="457200"/>
            <a:ext cx="9777730" cy="6645909"/>
          </a:xfrm>
          <a:custGeom>
            <a:avLst/>
            <a:gdLst/>
            <a:ahLst/>
            <a:cxnLst/>
            <a:rect l="l" t="t" r="r" b="b"/>
            <a:pathLst>
              <a:path w="9777730" h="6645909">
                <a:moveTo>
                  <a:pt x="0" y="0"/>
                </a:moveTo>
                <a:lnTo>
                  <a:pt x="9777603" y="0"/>
                </a:lnTo>
                <a:lnTo>
                  <a:pt x="9777603" y="6645605"/>
                </a:lnTo>
                <a:lnTo>
                  <a:pt x="0" y="6645605"/>
                </a:lnTo>
                <a:lnTo>
                  <a:pt x="0" y="0"/>
                </a:lnTo>
                <a:close/>
              </a:path>
            </a:pathLst>
          </a:custGeom>
          <a:ln w="3175">
            <a:solidFill>
              <a:srgbClr val="FF4FFF"/>
            </a:solidFill>
          </a:ln>
        </p:spPr>
        <p:txBody>
          <a:bodyPr wrap="square" lIns="0" tIns="0" rIns="0" bIns="0" rtlCol="0"/>
          <a:lstStyle/>
          <a:p>
            <a:endParaRPr/>
          </a:p>
        </p:txBody>
      </p:sp>
      <p:sp>
        <p:nvSpPr>
          <p:cNvPr id="9" name="object 9"/>
          <p:cNvSpPr/>
          <p:nvPr/>
        </p:nvSpPr>
        <p:spPr>
          <a:xfrm>
            <a:off x="457200" y="457200"/>
            <a:ext cx="0" cy="6645909"/>
          </a:xfrm>
          <a:custGeom>
            <a:avLst/>
            <a:gdLst/>
            <a:ahLst/>
            <a:cxnLst/>
            <a:rect l="l" t="t" r="r" b="b"/>
            <a:pathLst>
              <a:path h="6645909">
                <a:moveTo>
                  <a:pt x="0" y="0"/>
                </a:moveTo>
                <a:lnTo>
                  <a:pt x="0" y="6645605"/>
                </a:lnTo>
              </a:path>
            </a:pathLst>
          </a:custGeom>
          <a:ln w="3175">
            <a:solidFill>
              <a:srgbClr val="9933FF"/>
            </a:solidFill>
          </a:ln>
        </p:spPr>
        <p:txBody>
          <a:bodyPr wrap="square" lIns="0" tIns="0" rIns="0" bIns="0" rtlCol="0"/>
          <a:lstStyle/>
          <a:p>
            <a:endParaRPr/>
          </a:p>
        </p:txBody>
      </p:sp>
      <p:sp>
        <p:nvSpPr>
          <p:cNvPr id="10" name="object 10"/>
          <p:cNvSpPr/>
          <p:nvPr/>
        </p:nvSpPr>
        <p:spPr>
          <a:xfrm>
            <a:off x="10234803" y="457200"/>
            <a:ext cx="0" cy="6645909"/>
          </a:xfrm>
          <a:custGeom>
            <a:avLst/>
            <a:gdLst/>
            <a:ahLst/>
            <a:cxnLst/>
            <a:rect l="l" t="t" r="r" b="b"/>
            <a:pathLst>
              <a:path h="6645909">
                <a:moveTo>
                  <a:pt x="0" y="0"/>
                </a:moveTo>
                <a:lnTo>
                  <a:pt x="0" y="6645605"/>
                </a:lnTo>
              </a:path>
            </a:pathLst>
          </a:custGeom>
          <a:ln w="3175">
            <a:solidFill>
              <a:srgbClr val="9933FF"/>
            </a:solidFill>
          </a:ln>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692130" cy="7560309"/>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009D54"/>
          </a:solidFill>
        </p:spPr>
        <p:txBody>
          <a:bodyPr wrap="square" lIns="0" tIns="0" rIns="0" bIns="0" rtlCol="0"/>
          <a:lstStyle/>
          <a:p>
            <a:endParaRPr/>
          </a:p>
        </p:txBody>
      </p:sp>
      <p:sp>
        <p:nvSpPr>
          <p:cNvPr id="10" name="object 10"/>
          <p:cNvSpPr txBox="1">
            <a:spLocks noGrp="1"/>
          </p:cNvSpPr>
          <p:nvPr>
            <p:ph type="title"/>
          </p:nvPr>
        </p:nvSpPr>
        <p:spPr>
          <a:xfrm>
            <a:off x="444500" y="319405"/>
            <a:ext cx="9804400" cy="7755969"/>
          </a:xfrm>
          <a:prstGeom prst="rect">
            <a:avLst/>
          </a:prstGeom>
        </p:spPr>
        <p:txBody>
          <a:bodyPr vert="horz" wrap="square" lIns="0" tIns="0" rIns="0" bIns="0" rtlCol="0">
            <a:spAutoFit/>
          </a:bodyPr>
          <a:lstStyle/>
          <a:p>
            <a:pPr lvl="0">
              <a:buFont typeface="Wingdings" pitchFamily="2" charset="2"/>
              <a:buChar char="v"/>
            </a:pPr>
            <a:r>
              <a:rPr lang="kk-KZ" sz="2800" spc="-15" dirty="0" smtClean="0"/>
              <a:t>Түйін:</a:t>
            </a:r>
            <a:br>
              <a:rPr lang="kk-KZ" sz="2800" spc="-15" dirty="0" smtClean="0"/>
            </a:br>
            <a:r>
              <a:rPr lang="kk-KZ" sz="2800" spc="-15" dirty="0" smtClean="0"/>
              <a:t/>
            </a:r>
            <a:br>
              <a:rPr lang="kk-KZ" sz="2800" spc="-15" dirty="0" smtClean="0"/>
            </a:br>
            <a:r>
              <a:rPr lang="kk-KZ" sz="2800" dirty="0" smtClean="0"/>
              <a:t>Ақпарат әркезде сол қалпында берілмейді, ақпарат арналарының қандай формада бергеніне қарай өзгереді;</a:t>
            </a:r>
            <a:br>
              <a:rPr lang="kk-KZ" sz="2800" dirty="0" smtClean="0"/>
            </a:br>
            <a:r>
              <a:rPr lang="ru-RU" sz="2800" dirty="0" smtClean="0"/>
              <a:t/>
            </a:r>
            <a:br>
              <a:rPr lang="ru-RU" sz="2800" dirty="0" smtClean="0"/>
            </a:br>
            <a:r>
              <a:rPr lang="kk-KZ" sz="2800" dirty="0" smtClean="0"/>
              <a:t>Сыни ойлауды дамыту керек. Яғни, жаңа сұрақтарды қою, әртүрлі дәлелдерді келтіру, тәуелсіз дәлелді шешімдерді қабылдай алу  қабілетін шыңдау керек. </a:t>
            </a:r>
            <a:br>
              <a:rPr lang="kk-KZ" sz="2800" dirty="0" smtClean="0"/>
            </a:br>
            <a:r>
              <a:rPr lang="ru-RU" sz="2800" dirty="0" smtClean="0"/>
              <a:t/>
            </a:r>
            <a:br>
              <a:rPr lang="ru-RU" sz="2800" dirty="0" smtClean="0"/>
            </a:br>
            <a:r>
              <a:rPr lang="kk-KZ" sz="2800" dirty="0" smtClean="0"/>
              <a:t>Ақиқат бар, ол факт, ол көпқырлы болуы да мүмкін. Ақпарат көзі ұсынғаннан бөлек көптеген нұсқалар бар.</a:t>
            </a:r>
            <a:br>
              <a:rPr lang="kk-KZ" sz="2800" dirty="0" smtClean="0"/>
            </a:br>
            <a:r>
              <a:rPr lang="kk-KZ" sz="2800" dirty="0" smtClean="0"/>
              <a:t> </a:t>
            </a:r>
            <a:r>
              <a:rPr lang="ru-RU" sz="2800" dirty="0" smtClean="0"/>
              <a:t/>
            </a:r>
            <a:br>
              <a:rPr lang="ru-RU" sz="2800" dirty="0" smtClean="0"/>
            </a:br>
            <a:r>
              <a:rPr lang="kk-KZ" sz="2800" dirty="0" smtClean="0"/>
              <a:t>Сыни ойлау факт пен пікірді ажыратуға көмектеседі. </a:t>
            </a:r>
            <a:r>
              <a:rPr lang="ru-RU" sz="2800" dirty="0" smtClean="0"/>
              <a:t/>
            </a:r>
            <a:br>
              <a:rPr lang="ru-RU" sz="2800" dirty="0" smtClean="0"/>
            </a:br>
            <a:endParaRPr sz="2800" spc="-105" dirty="0"/>
          </a:p>
        </p:txBody>
      </p:sp>
      <p:sp>
        <p:nvSpPr>
          <p:cNvPr id="15" name="object 15"/>
          <p:cNvSpPr/>
          <p:nvPr/>
        </p:nvSpPr>
        <p:spPr>
          <a:xfrm>
            <a:off x="8531999" y="171552"/>
            <a:ext cx="1045845" cy="734604"/>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9460750" y="144005"/>
            <a:ext cx="1150250" cy="686866"/>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457200" y="457200"/>
            <a:ext cx="9777730" cy="6645909"/>
          </a:xfrm>
          <a:custGeom>
            <a:avLst/>
            <a:gdLst/>
            <a:ahLst/>
            <a:cxnLst/>
            <a:rect l="l" t="t" r="r" b="b"/>
            <a:pathLst>
              <a:path w="9777730" h="6645909">
                <a:moveTo>
                  <a:pt x="0" y="0"/>
                </a:moveTo>
                <a:lnTo>
                  <a:pt x="9777603" y="0"/>
                </a:lnTo>
                <a:lnTo>
                  <a:pt x="9777603" y="6645605"/>
                </a:lnTo>
                <a:lnTo>
                  <a:pt x="0" y="6645605"/>
                </a:lnTo>
                <a:lnTo>
                  <a:pt x="0" y="0"/>
                </a:lnTo>
                <a:close/>
              </a:path>
            </a:pathLst>
          </a:custGeom>
          <a:ln w="3175">
            <a:solidFill>
              <a:srgbClr val="FF4FFF"/>
            </a:solidFill>
          </a:ln>
        </p:spPr>
        <p:txBody>
          <a:bodyPr wrap="square" lIns="0" tIns="0" rIns="0" bIns="0" rtlCol="0"/>
          <a:lstStyle/>
          <a:p>
            <a:endParaRPr/>
          </a:p>
        </p:txBody>
      </p:sp>
      <p:sp>
        <p:nvSpPr>
          <p:cNvPr id="18" name="object 18"/>
          <p:cNvSpPr/>
          <p:nvPr/>
        </p:nvSpPr>
        <p:spPr>
          <a:xfrm>
            <a:off x="457200" y="457200"/>
            <a:ext cx="0" cy="6645909"/>
          </a:xfrm>
          <a:custGeom>
            <a:avLst/>
            <a:gdLst/>
            <a:ahLst/>
            <a:cxnLst/>
            <a:rect l="l" t="t" r="r" b="b"/>
            <a:pathLst>
              <a:path h="6645909">
                <a:moveTo>
                  <a:pt x="0" y="0"/>
                </a:moveTo>
                <a:lnTo>
                  <a:pt x="0" y="6645605"/>
                </a:lnTo>
              </a:path>
            </a:pathLst>
          </a:custGeom>
          <a:ln w="3175">
            <a:solidFill>
              <a:srgbClr val="9933FF"/>
            </a:solidFill>
          </a:ln>
        </p:spPr>
        <p:txBody>
          <a:bodyPr wrap="square" lIns="0" tIns="0" rIns="0" bIns="0" rtlCol="0"/>
          <a:lstStyle/>
          <a:p>
            <a:endParaRPr/>
          </a:p>
        </p:txBody>
      </p:sp>
      <p:sp>
        <p:nvSpPr>
          <p:cNvPr id="19" name="object 19"/>
          <p:cNvSpPr/>
          <p:nvPr/>
        </p:nvSpPr>
        <p:spPr>
          <a:xfrm>
            <a:off x="10234803" y="457200"/>
            <a:ext cx="0" cy="6645909"/>
          </a:xfrm>
          <a:custGeom>
            <a:avLst/>
            <a:gdLst/>
            <a:ahLst/>
            <a:cxnLst/>
            <a:rect l="l" t="t" r="r" b="b"/>
            <a:pathLst>
              <a:path h="6645909">
                <a:moveTo>
                  <a:pt x="0" y="0"/>
                </a:moveTo>
                <a:lnTo>
                  <a:pt x="0" y="6645605"/>
                </a:lnTo>
              </a:path>
            </a:pathLst>
          </a:custGeom>
          <a:ln w="3175">
            <a:solidFill>
              <a:srgbClr val="9933FF"/>
            </a:solidFill>
          </a:ln>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796006"/>
            <a:ext cx="10692003" cy="47639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746805" y="6614807"/>
            <a:ext cx="488315" cy="488315"/>
          </a:xfrm>
          <a:custGeom>
            <a:avLst/>
            <a:gdLst/>
            <a:ahLst/>
            <a:cxnLst/>
            <a:rect l="l" t="t" r="r" b="b"/>
            <a:pathLst>
              <a:path w="488315" h="488315">
                <a:moveTo>
                  <a:pt x="243992" y="0"/>
                </a:moveTo>
                <a:lnTo>
                  <a:pt x="194817" y="4957"/>
                </a:lnTo>
                <a:lnTo>
                  <a:pt x="149016" y="19175"/>
                </a:lnTo>
                <a:lnTo>
                  <a:pt x="107571" y="41672"/>
                </a:lnTo>
                <a:lnTo>
                  <a:pt x="71461" y="71467"/>
                </a:lnTo>
                <a:lnTo>
                  <a:pt x="41668" y="107579"/>
                </a:lnTo>
                <a:lnTo>
                  <a:pt x="19173" y="149027"/>
                </a:lnTo>
                <a:lnTo>
                  <a:pt x="4956" y="194829"/>
                </a:lnTo>
                <a:lnTo>
                  <a:pt x="0" y="244005"/>
                </a:lnTo>
                <a:lnTo>
                  <a:pt x="4956" y="293176"/>
                </a:lnTo>
                <a:lnTo>
                  <a:pt x="19173" y="338975"/>
                </a:lnTo>
                <a:lnTo>
                  <a:pt x="41668" y="380420"/>
                </a:lnTo>
                <a:lnTo>
                  <a:pt x="71461" y="416531"/>
                </a:lnTo>
                <a:lnTo>
                  <a:pt x="107571" y="446325"/>
                </a:lnTo>
                <a:lnTo>
                  <a:pt x="149016" y="468822"/>
                </a:lnTo>
                <a:lnTo>
                  <a:pt x="194817" y="483040"/>
                </a:lnTo>
                <a:lnTo>
                  <a:pt x="243992" y="487997"/>
                </a:lnTo>
                <a:lnTo>
                  <a:pt x="293167" y="483040"/>
                </a:lnTo>
                <a:lnTo>
                  <a:pt x="338969" y="468822"/>
                </a:lnTo>
                <a:lnTo>
                  <a:pt x="380417" y="446325"/>
                </a:lnTo>
                <a:lnTo>
                  <a:pt x="416529" y="416531"/>
                </a:lnTo>
                <a:lnTo>
                  <a:pt x="446325" y="380420"/>
                </a:lnTo>
                <a:lnTo>
                  <a:pt x="468822" y="338975"/>
                </a:lnTo>
                <a:lnTo>
                  <a:pt x="483040" y="293176"/>
                </a:lnTo>
                <a:lnTo>
                  <a:pt x="487997" y="244005"/>
                </a:lnTo>
                <a:lnTo>
                  <a:pt x="483040" y="194829"/>
                </a:lnTo>
                <a:lnTo>
                  <a:pt x="468822" y="149027"/>
                </a:lnTo>
                <a:lnTo>
                  <a:pt x="446325" y="107579"/>
                </a:lnTo>
                <a:lnTo>
                  <a:pt x="416529" y="71467"/>
                </a:lnTo>
                <a:lnTo>
                  <a:pt x="380417" y="41672"/>
                </a:lnTo>
                <a:lnTo>
                  <a:pt x="338969" y="19175"/>
                </a:lnTo>
                <a:lnTo>
                  <a:pt x="293167" y="4957"/>
                </a:lnTo>
                <a:lnTo>
                  <a:pt x="243992" y="0"/>
                </a:lnTo>
                <a:close/>
              </a:path>
            </a:pathLst>
          </a:custGeom>
          <a:solidFill>
            <a:srgbClr val="424241"/>
          </a:solidFill>
        </p:spPr>
        <p:txBody>
          <a:bodyPr wrap="square" lIns="0" tIns="0" rIns="0" bIns="0" rtlCol="0"/>
          <a:lstStyle/>
          <a:p>
            <a:endParaRPr/>
          </a:p>
        </p:txBody>
      </p:sp>
      <p:sp>
        <p:nvSpPr>
          <p:cNvPr id="4" name="object 4"/>
          <p:cNvSpPr txBox="1"/>
          <p:nvPr/>
        </p:nvSpPr>
        <p:spPr>
          <a:xfrm>
            <a:off x="9886759" y="6587414"/>
            <a:ext cx="208279" cy="509905"/>
          </a:xfrm>
          <a:prstGeom prst="rect">
            <a:avLst/>
          </a:prstGeom>
        </p:spPr>
        <p:txBody>
          <a:bodyPr vert="horz" wrap="square" lIns="0" tIns="0" rIns="0" bIns="0" rtlCol="0">
            <a:spAutoFit/>
          </a:bodyPr>
          <a:lstStyle/>
          <a:p>
            <a:pPr marL="12700">
              <a:lnSpc>
                <a:spcPct val="100000"/>
              </a:lnSpc>
            </a:pPr>
            <a:r>
              <a:rPr sz="3200" b="1" spc="-25" dirty="0">
                <a:solidFill>
                  <a:srgbClr val="FFFFFF"/>
                </a:solidFill>
                <a:latin typeface="Arial Narrow"/>
                <a:cs typeface="Arial Narrow"/>
              </a:rPr>
              <a:t>2</a:t>
            </a:r>
            <a:endParaRPr sz="3200">
              <a:latin typeface="Arial Narrow"/>
              <a:cs typeface="Arial Narrow"/>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lang="kk-KZ" spc="45" dirty="0" smtClean="0">
                <a:solidFill>
                  <a:srgbClr val="2A9C4A"/>
                </a:solidFill>
              </a:rPr>
              <a:t>Тапсырма </a:t>
            </a:r>
            <a:endParaRPr spc="-254" dirty="0">
              <a:solidFill>
                <a:srgbClr val="2A9C4A"/>
              </a:solidFill>
            </a:endParaRPr>
          </a:p>
        </p:txBody>
      </p:sp>
      <p:sp>
        <p:nvSpPr>
          <p:cNvPr id="6" name="object 6"/>
          <p:cNvSpPr txBox="1"/>
          <p:nvPr/>
        </p:nvSpPr>
        <p:spPr>
          <a:xfrm>
            <a:off x="444500" y="1173403"/>
            <a:ext cx="9617710" cy="1969770"/>
          </a:xfrm>
          <a:prstGeom prst="rect">
            <a:avLst/>
          </a:prstGeom>
        </p:spPr>
        <p:txBody>
          <a:bodyPr vert="horz" wrap="square" lIns="0" tIns="0" rIns="0" bIns="0" rtlCol="0">
            <a:spAutoFit/>
          </a:bodyPr>
          <a:lstStyle/>
          <a:p>
            <a:r>
              <a:rPr lang="kk-KZ" sz="3200" i="1" dirty="0" smtClean="0"/>
              <a:t>Нұрбек жалғыз өзі  гүлзарды (газон) екі сағатта қырқып шығады. Ал оның ағасы Айбек бұл жұмысқа төрт сағат жұмсайды. Егер екеуі бірге жұмыс істесе, онда қанша уақыт кетеді?</a:t>
            </a:r>
            <a:endParaRPr lang="ru-RU" sz="3200" dirty="0"/>
          </a:p>
        </p:txBody>
      </p:sp>
      <p:sp>
        <p:nvSpPr>
          <p:cNvPr id="7" name="object 7"/>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009F65"/>
          </a:solidFill>
        </p:spPr>
        <p:txBody>
          <a:bodyPr wrap="square" lIns="0" tIns="0" rIns="0" bIns="0" rtlCol="0"/>
          <a:lstStyle/>
          <a:p>
            <a:endParaRPr/>
          </a:p>
        </p:txBody>
      </p:sp>
      <p:sp>
        <p:nvSpPr>
          <p:cNvPr id="8" name="object 8"/>
          <p:cNvSpPr/>
          <p:nvPr/>
        </p:nvSpPr>
        <p:spPr>
          <a:xfrm>
            <a:off x="8545500" y="171552"/>
            <a:ext cx="1045845" cy="73460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474251" y="144005"/>
            <a:ext cx="1150250" cy="686866"/>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57200" y="457200"/>
            <a:ext cx="9777730" cy="6645909"/>
          </a:xfrm>
          <a:custGeom>
            <a:avLst/>
            <a:gdLst/>
            <a:ahLst/>
            <a:cxnLst/>
            <a:rect l="l" t="t" r="r" b="b"/>
            <a:pathLst>
              <a:path w="9777730" h="6645909">
                <a:moveTo>
                  <a:pt x="0" y="0"/>
                </a:moveTo>
                <a:lnTo>
                  <a:pt x="9777603" y="0"/>
                </a:lnTo>
                <a:lnTo>
                  <a:pt x="9777603" y="6645605"/>
                </a:lnTo>
                <a:lnTo>
                  <a:pt x="0" y="6645605"/>
                </a:lnTo>
                <a:lnTo>
                  <a:pt x="0" y="0"/>
                </a:lnTo>
                <a:close/>
              </a:path>
            </a:pathLst>
          </a:custGeom>
          <a:ln w="3175">
            <a:solidFill>
              <a:srgbClr val="FF4FFF"/>
            </a:solidFill>
          </a:ln>
        </p:spPr>
        <p:txBody>
          <a:bodyPr wrap="square" lIns="0" tIns="0" rIns="0" bIns="0" rtlCol="0"/>
          <a:lstStyle/>
          <a:p>
            <a:endParaRPr/>
          </a:p>
        </p:txBody>
      </p:sp>
      <p:sp>
        <p:nvSpPr>
          <p:cNvPr id="11" name="object 11"/>
          <p:cNvSpPr/>
          <p:nvPr/>
        </p:nvSpPr>
        <p:spPr>
          <a:xfrm>
            <a:off x="457200" y="457200"/>
            <a:ext cx="0" cy="6645909"/>
          </a:xfrm>
          <a:custGeom>
            <a:avLst/>
            <a:gdLst/>
            <a:ahLst/>
            <a:cxnLst/>
            <a:rect l="l" t="t" r="r" b="b"/>
            <a:pathLst>
              <a:path h="6645909">
                <a:moveTo>
                  <a:pt x="0" y="0"/>
                </a:moveTo>
                <a:lnTo>
                  <a:pt x="0" y="6645605"/>
                </a:lnTo>
              </a:path>
            </a:pathLst>
          </a:custGeom>
          <a:ln w="3175">
            <a:solidFill>
              <a:srgbClr val="9933FF"/>
            </a:solidFill>
          </a:ln>
        </p:spPr>
        <p:txBody>
          <a:bodyPr wrap="square" lIns="0" tIns="0" rIns="0" bIns="0" rtlCol="0"/>
          <a:lstStyle/>
          <a:p>
            <a:endParaRPr/>
          </a:p>
        </p:txBody>
      </p:sp>
      <p:sp>
        <p:nvSpPr>
          <p:cNvPr id="12" name="object 12"/>
          <p:cNvSpPr/>
          <p:nvPr/>
        </p:nvSpPr>
        <p:spPr>
          <a:xfrm>
            <a:off x="10234803" y="457200"/>
            <a:ext cx="0" cy="6645909"/>
          </a:xfrm>
          <a:custGeom>
            <a:avLst/>
            <a:gdLst/>
            <a:ahLst/>
            <a:cxnLst/>
            <a:rect l="l" t="t" r="r" b="b"/>
            <a:pathLst>
              <a:path h="6645909">
                <a:moveTo>
                  <a:pt x="0" y="0"/>
                </a:moveTo>
                <a:lnTo>
                  <a:pt x="0" y="6645605"/>
                </a:lnTo>
              </a:path>
            </a:pathLst>
          </a:custGeom>
          <a:ln w="3175">
            <a:solidFill>
              <a:srgbClr val="9933FF"/>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10692003" cy="755671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746805" y="6614807"/>
            <a:ext cx="488315" cy="488315"/>
          </a:xfrm>
          <a:custGeom>
            <a:avLst/>
            <a:gdLst/>
            <a:ahLst/>
            <a:cxnLst/>
            <a:rect l="l" t="t" r="r" b="b"/>
            <a:pathLst>
              <a:path w="488315" h="488315">
                <a:moveTo>
                  <a:pt x="243992" y="0"/>
                </a:moveTo>
                <a:lnTo>
                  <a:pt x="194817" y="4957"/>
                </a:lnTo>
                <a:lnTo>
                  <a:pt x="149016" y="19175"/>
                </a:lnTo>
                <a:lnTo>
                  <a:pt x="107571" y="41672"/>
                </a:lnTo>
                <a:lnTo>
                  <a:pt x="71461" y="71467"/>
                </a:lnTo>
                <a:lnTo>
                  <a:pt x="41668" y="107579"/>
                </a:lnTo>
                <a:lnTo>
                  <a:pt x="19173" y="149027"/>
                </a:lnTo>
                <a:lnTo>
                  <a:pt x="4956" y="194829"/>
                </a:lnTo>
                <a:lnTo>
                  <a:pt x="0" y="244005"/>
                </a:lnTo>
                <a:lnTo>
                  <a:pt x="4956" y="293176"/>
                </a:lnTo>
                <a:lnTo>
                  <a:pt x="19173" y="338975"/>
                </a:lnTo>
                <a:lnTo>
                  <a:pt x="41668" y="380420"/>
                </a:lnTo>
                <a:lnTo>
                  <a:pt x="71461" y="416531"/>
                </a:lnTo>
                <a:lnTo>
                  <a:pt x="107571" y="446325"/>
                </a:lnTo>
                <a:lnTo>
                  <a:pt x="149016" y="468822"/>
                </a:lnTo>
                <a:lnTo>
                  <a:pt x="194817" y="483040"/>
                </a:lnTo>
                <a:lnTo>
                  <a:pt x="243992" y="487997"/>
                </a:lnTo>
                <a:lnTo>
                  <a:pt x="293167" y="483040"/>
                </a:lnTo>
                <a:lnTo>
                  <a:pt x="338969" y="468822"/>
                </a:lnTo>
                <a:lnTo>
                  <a:pt x="380417" y="446325"/>
                </a:lnTo>
                <a:lnTo>
                  <a:pt x="416529" y="416531"/>
                </a:lnTo>
                <a:lnTo>
                  <a:pt x="446325" y="380420"/>
                </a:lnTo>
                <a:lnTo>
                  <a:pt x="468822" y="338975"/>
                </a:lnTo>
                <a:lnTo>
                  <a:pt x="483040" y="293176"/>
                </a:lnTo>
                <a:lnTo>
                  <a:pt x="487997" y="244005"/>
                </a:lnTo>
                <a:lnTo>
                  <a:pt x="483040" y="194829"/>
                </a:lnTo>
                <a:lnTo>
                  <a:pt x="468822" y="149027"/>
                </a:lnTo>
                <a:lnTo>
                  <a:pt x="446325" y="107579"/>
                </a:lnTo>
                <a:lnTo>
                  <a:pt x="416529" y="71467"/>
                </a:lnTo>
                <a:lnTo>
                  <a:pt x="380417" y="41672"/>
                </a:lnTo>
                <a:lnTo>
                  <a:pt x="338969" y="19175"/>
                </a:lnTo>
                <a:lnTo>
                  <a:pt x="293167" y="4957"/>
                </a:lnTo>
                <a:lnTo>
                  <a:pt x="243992" y="0"/>
                </a:lnTo>
                <a:close/>
              </a:path>
            </a:pathLst>
          </a:custGeom>
          <a:solidFill>
            <a:srgbClr val="424241"/>
          </a:solidFill>
        </p:spPr>
        <p:txBody>
          <a:bodyPr wrap="square" lIns="0" tIns="0" rIns="0" bIns="0" rtlCol="0"/>
          <a:lstStyle/>
          <a:p>
            <a:endParaRPr/>
          </a:p>
        </p:txBody>
      </p:sp>
      <p:sp>
        <p:nvSpPr>
          <p:cNvPr id="4" name="object 4"/>
          <p:cNvSpPr txBox="1"/>
          <p:nvPr/>
        </p:nvSpPr>
        <p:spPr>
          <a:xfrm>
            <a:off x="9886759" y="6587414"/>
            <a:ext cx="208279" cy="509905"/>
          </a:xfrm>
          <a:prstGeom prst="rect">
            <a:avLst/>
          </a:prstGeom>
        </p:spPr>
        <p:txBody>
          <a:bodyPr vert="horz" wrap="square" lIns="0" tIns="0" rIns="0" bIns="0" rtlCol="0">
            <a:spAutoFit/>
          </a:bodyPr>
          <a:lstStyle/>
          <a:p>
            <a:pPr marL="12700">
              <a:lnSpc>
                <a:spcPct val="100000"/>
              </a:lnSpc>
            </a:pPr>
            <a:r>
              <a:rPr sz="3200" b="1" spc="-25" dirty="0">
                <a:solidFill>
                  <a:srgbClr val="FFFFFF"/>
                </a:solidFill>
                <a:latin typeface="Arial Narrow"/>
                <a:cs typeface="Arial Narrow"/>
              </a:rPr>
              <a:t>3</a:t>
            </a:r>
            <a:endParaRPr sz="3200">
              <a:latin typeface="Arial Narrow"/>
              <a:cs typeface="Arial Narrow"/>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lang="kk-KZ" spc="-240" dirty="0" smtClean="0"/>
              <a:t>Сыни ойлау </a:t>
            </a:r>
            <a:endParaRPr spc="-190" dirty="0"/>
          </a:p>
        </p:txBody>
      </p:sp>
      <p:sp>
        <p:nvSpPr>
          <p:cNvPr id="6" name="object 6"/>
          <p:cNvSpPr txBox="1"/>
          <p:nvPr/>
        </p:nvSpPr>
        <p:spPr>
          <a:xfrm>
            <a:off x="2807195" y="4749406"/>
            <a:ext cx="6647180" cy="2462213"/>
          </a:xfrm>
          <a:prstGeom prst="rect">
            <a:avLst/>
          </a:prstGeom>
        </p:spPr>
        <p:txBody>
          <a:bodyPr vert="horz" wrap="square" lIns="0" tIns="0" rIns="0" bIns="0" rtlCol="0">
            <a:spAutoFit/>
          </a:bodyPr>
          <a:lstStyle/>
          <a:p>
            <a:pPr marL="12700" marR="5080" algn="ctr"/>
            <a:r>
              <a:rPr lang="kk-KZ" sz="3200" dirty="0" smtClean="0">
                <a:solidFill>
                  <a:schemeClr val="bg1"/>
                </a:solidFill>
              </a:rPr>
              <a:t>Бұл кез келген көзқарасты, пікірді салмақты қабылдау, дәлелсіз ешқандай қорытынды жасамау, жаңа идеялар мен тәсілдерді қабылдау. </a:t>
            </a:r>
            <a:endParaRPr lang="ru-RU" sz="3200" dirty="0" smtClean="0">
              <a:solidFill>
                <a:schemeClr val="bg1"/>
              </a:solidFill>
            </a:endParaRPr>
          </a:p>
          <a:p>
            <a:pPr marL="12700" marR="5080" algn="ctr">
              <a:lnSpc>
                <a:spcPct val="100000"/>
              </a:lnSpc>
            </a:pPr>
            <a:endParaRPr sz="3200">
              <a:latin typeface="Calibri"/>
              <a:cs typeface="Calibri"/>
            </a:endParaRPr>
          </a:p>
        </p:txBody>
      </p:sp>
      <p:sp>
        <p:nvSpPr>
          <p:cNvPr id="7" name="object 7"/>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009F65"/>
          </a:solidFill>
        </p:spPr>
        <p:txBody>
          <a:bodyPr wrap="square" lIns="0" tIns="0" rIns="0" bIns="0" rtlCol="0"/>
          <a:lstStyle/>
          <a:p>
            <a:endParaRPr/>
          </a:p>
        </p:txBody>
      </p:sp>
      <p:sp>
        <p:nvSpPr>
          <p:cNvPr id="8" name="object 8"/>
          <p:cNvSpPr/>
          <p:nvPr/>
        </p:nvSpPr>
        <p:spPr>
          <a:xfrm>
            <a:off x="8545500" y="171552"/>
            <a:ext cx="1045845" cy="73460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474251" y="144005"/>
            <a:ext cx="1150250" cy="686866"/>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57200" y="457200"/>
            <a:ext cx="9777730" cy="6645909"/>
          </a:xfrm>
          <a:custGeom>
            <a:avLst/>
            <a:gdLst/>
            <a:ahLst/>
            <a:cxnLst/>
            <a:rect l="l" t="t" r="r" b="b"/>
            <a:pathLst>
              <a:path w="9777730" h="6645909">
                <a:moveTo>
                  <a:pt x="0" y="0"/>
                </a:moveTo>
                <a:lnTo>
                  <a:pt x="9777603" y="0"/>
                </a:lnTo>
                <a:lnTo>
                  <a:pt x="9777603" y="6645605"/>
                </a:lnTo>
                <a:lnTo>
                  <a:pt x="0" y="6645605"/>
                </a:lnTo>
                <a:lnTo>
                  <a:pt x="0" y="0"/>
                </a:lnTo>
                <a:close/>
              </a:path>
            </a:pathLst>
          </a:custGeom>
          <a:ln w="3175">
            <a:solidFill>
              <a:srgbClr val="FF4FFF"/>
            </a:solidFill>
          </a:ln>
        </p:spPr>
        <p:txBody>
          <a:bodyPr wrap="square" lIns="0" tIns="0" rIns="0" bIns="0" rtlCol="0"/>
          <a:lstStyle/>
          <a:p>
            <a:endParaRPr/>
          </a:p>
        </p:txBody>
      </p:sp>
      <p:sp>
        <p:nvSpPr>
          <p:cNvPr id="11" name="object 11"/>
          <p:cNvSpPr/>
          <p:nvPr/>
        </p:nvSpPr>
        <p:spPr>
          <a:xfrm>
            <a:off x="457200" y="457200"/>
            <a:ext cx="0" cy="6645909"/>
          </a:xfrm>
          <a:custGeom>
            <a:avLst/>
            <a:gdLst/>
            <a:ahLst/>
            <a:cxnLst/>
            <a:rect l="l" t="t" r="r" b="b"/>
            <a:pathLst>
              <a:path h="6645909">
                <a:moveTo>
                  <a:pt x="0" y="0"/>
                </a:moveTo>
                <a:lnTo>
                  <a:pt x="0" y="6645605"/>
                </a:lnTo>
              </a:path>
            </a:pathLst>
          </a:custGeom>
          <a:ln w="3175">
            <a:solidFill>
              <a:srgbClr val="9933FF"/>
            </a:solidFill>
          </a:ln>
        </p:spPr>
        <p:txBody>
          <a:bodyPr wrap="square" lIns="0" tIns="0" rIns="0" bIns="0" rtlCol="0"/>
          <a:lstStyle/>
          <a:p>
            <a:endParaRPr/>
          </a:p>
        </p:txBody>
      </p:sp>
      <p:sp>
        <p:nvSpPr>
          <p:cNvPr id="12" name="object 12"/>
          <p:cNvSpPr/>
          <p:nvPr/>
        </p:nvSpPr>
        <p:spPr>
          <a:xfrm>
            <a:off x="10234803" y="457200"/>
            <a:ext cx="0" cy="6645909"/>
          </a:xfrm>
          <a:custGeom>
            <a:avLst/>
            <a:gdLst/>
            <a:ahLst/>
            <a:cxnLst/>
            <a:rect l="l" t="t" r="r" b="b"/>
            <a:pathLst>
              <a:path h="6645909">
                <a:moveTo>
                  <a:pt x="0" y="0"/>
                </a:moveTo>
                <a:lnTo>
                  <a:pt x="0" y="6645605"/>
                </a:lnTo>
              </a:path>
            </a:pathLst>
          </a:custGeom>
          <a:ln w="3175">
            <a:solidFill>
              <a:srgbClr val="9933FF"/>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1032154"/>
            <a:ext cx="5690616" cy="22423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255679" y="1032154"/>
            <a:ext cx="3234791" cy="224238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23289" y="1032154"/>
            <a:ext cx="2411514" cy="224238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9746805" y="6596391"/>
            <a:ext cx="488315" cy="488315"/>
          </a:xfrm>
          <a:custGeom>
            <a:avLst/>
            <a:gdLst/>
            <a:ahLst/>
            <a:cxnLst/>
            <a:rect l="l" t="t" r="r" b="b"/>
            <a:pathLst>
              <a:path w="488315" h="488315">
                <a:moveTo>
                  <a:pt x="243992" y="0"/>
                </a:moveTo>
                <a:lnTo>
                  <a:pt x="194817" y="4957"/>
                </a:lnTo>
                <a:lnTo>
                  <a:pt x="149016" y="19175"/>
                </a:lnTo>
                <a:lnTo>
                  <a:pt x="107571" y="41672"/>
                </a:lnTo>
                <a:lnTo>
                  <a:pt x="71461" y="71467"/>
                </a:lnTo>
                <a:lnTo>
                  <a:pt x="41668" y="107579"/>
                </a:lnTo>
                <a:lnTo>
                  <a:pt x="19173" y="149027"/>
                </a:lnTo>
                <a:lnTo>
                  <a:pt x="4956" y="194829"/>
                </a:lnTo>
                <a:lnTo>
                  <a:pt x="0" y="244005"/>
                </a:lnTo>
                <a:lnTo>
                  <a:pt x="4956" y="293176"/>
                </a:lnTo>
                <a:lnTo>
                  <a:pt x="19173" y="338975"/>
                </a:lnTo>
                <a:lnTo>
                  <a:pt x="41668" y="380420"/>
                </a:lnTo>
                <a:lnTo>
                  <a:pt x="71461" y="416531"/>
                </a:lnTo>
                <a:lnTo>
                  <a:pt x="107571" y="446325"/>
                </a:lnTo>
                <a:lnTo>
                  <a:pt x="149016" y="468822"/>
                </a:lnTo>
                <a:lnTo>
                  <a:pt x="194817" y="483040"/>
                </a:lnTo>
                <a:lnTo>
                  <a:pt x="243992" y="487997"/>
                </a:lnTo>
                <a:lnTo>
                  <a:pt x="293167" y="483040"/>
                </a:lnTo>
                <a:lnTo>
                  <a:pt x="338969" y="468822"/>
                </a:lnTo>
                <a:lnTo>
                  <a:pt x="380417" y="446325"/>
                </a:lnTo>
                <a:lnTo>
                  <a:pt x="416529" y="416531"/>
                </a:lnTo>
                <a:lnTo>
                  <a:pt x="446325" y="380420"/>
                </a:lnTo>
                <a:lnTo>
                  <a:pt x="468822" y="338975"/>
                </a:lnTo>
                <a:lnTo>
                  <a:pt x="483040" y="293176"/>
                </a:lnTo>
                <a:lnTo>
                  <a:pt x="487997" y="244005"/>
                </a:lnTo>
                <a:lnTo>
                  <a:pt x="483040" y="194829"/>
                </a:lnTo>
                <a:lnTo>
                  <a:pt x="468822" y="149027"/>
                </a:lnTo>
                <a:lnTo>
                  <a:pt x="446325" y="107579"/>
                </a:lnTo>
                <a:lnTo>
                  <a:pt x="416529" y="71467"/>
                </a:lnTo>
                <a:lnTo>
                  <a:pt x="380417" y="41672"/>
                </a:lnTo>
                <a:lnTo>
                  <a:pt x="338969" y="19175"/>
                </a:lnTo>
                <a:lnTo>
                  <a:pt x="293167" y="4957"/>
                </a:lnTo>
                <a:lnTo>
                  <a:pt x="243992" y="0"/>
                </a:lnTo>
                <a:close/>
              </a:path>
            </a:pathLst>
          </a:custGeom>
          <a:solidFill>
            <a:srgbClr val="424241"/>
          </a:solidFill>
        </p:spPr>
        <p:txBody>
          <a:bodyPr wrap="square" lIns="0" tIns="0" rIns="0" bIns="0" rtlCol="0"/>
          <a:lstStyle/>
          <a:p>
            <a:endParaRPr/>
          </a:p>
        </p:txBody>
      </p:sp>
      <p:sp>
        <p:nvSpPr>
          <p:cNvPr id="6" name="object 6"/>
          <p:cNvSpPr txBox="1"/>
          <p:nvPr/>
        </p:nvSpPr>
        <p:spPr>
          <a:xfrm>
            <a:off x="9886759" y="6562649"/>
            <a:ext cx="208279" cy="516255"/>
          </a:xfrm>
          <a:prstGeom prst="rect">
            <a:avLst/>
          </a:prstGeom>
        </p:spPr>
        <p:txBody>
          <a:bodyPr vert="horz" wrap="square" lIns="0" tIns="0" rIns="0" bIns="0" rtlCol="0">
            <a:spAutoFit/>
          </a:bodyPr>
          <a:lstStyle/>
          <a:p>
            <a:pPr marL="12700">
              <a:lnSpc>
                <a:spcPct val="100000"/>
              </a:lnSpc>
            </a:pPr>
            <a:r>
              <a:rPr sz="3200" b="1" spc="-45" dirty="0">
                <a:solidFill>
                  <a:srgbClr val="FFFFFF"/>
                </a:solidFill>
                <a:latin typeface="Arial Narrow"/>
                <a:cs typeface="Arial Narrow"/>
              </a:rPr>
              <a:t>4</a:t>
            </a:r>
            <a:endParaRPr sz="3200">
              <a:latin typeface="Arial Narrow"/>
              <a:cs typeface="Arial Narrow"/>
            </a:endParaRPr>
          </a:p>
        </p:txBody>
      </p:sp>
      <p:sp>
        <p:nvSpPr>
          <p:cNvPr id="7" name="object 7"/>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009F65"/>
          </a:solidFill>
        </p:spPr>
        <p:txBody>
          <a:bodyPr wrap="square" lIns="0" tIns="0" rIns="0" bIns="0" rtlCol="0"/>
          <a:lstStyle/>
          <a:p>
            <a:endParaRPr/>
          </a:p>
        </p:txBody>
      </p:sp>
      <p:sp>
        <p:nvSpPr>
          <p:cNvPr id="8" name="object 8"/>
          <p:cNvSpPr/>
          <p:nvPr/>
        </p:nvSpPr>
        <p:spPr>
          <a:xfrm>
            <a:off x="8545500" y="171552"/>
            <a:ext cx="1045845" cy="734604"/>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9474251" y="144005"/>
            <a:ext cx="1150250" cy="686866"/>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546680" y="3347161"/>
            <a:ext cx="5417985" cy="4058907"/>
          </a:xfrm>
          <a:prstGeom prst="rect">
            <a:avLst/>
          </a:prstGeom>
          <a:blipFill>
            <a:blip r:embed="rId7" cstate="print"/>
            <a:stretch>
              <a:fillRect/>
            </a:stretch>
          </a:blipFill>
        </p:spPr>
        <p:txBody>
          <a:bodyPr wrap="square" lIns="0" tIns="0" rIns="0" bIns="0" rtlCol="0"/>
          <a:lstStyle/>
          <a:p>
            <a:endParaRPr/>
          </a:p>
        </p:txBody>
      </p:sp>
      <p:sp>
        <p:nvSpPr>
          <p:cNvPr id="11" name="object 11"/>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lang="kk-KZ" spc="-240" dirty="0" smtClean="0">
                <a:solidFill>
                  <a:srgbClr val="2A9C4A"/>
                </a:solidFill>
              </a:rPr>
              <a:t>Сыни ойлау</a:t>
            </a:r>
            <a:endParaRPr spc="-190" dirty="0">
              <a:solidFill>
                <a:srgbClr val="2A9C4A"/>
              </a:solidFill>
            </a:endParaRPr>
          </a:p>
        </p:txBody>
      </p:sp>
      <p:sp>
        <p:nvSpPr>
          <p:cNvPr id="12" name="object 12"/>
          <p:cNvSpPr/>
          <p:nvPr/>
        </p:nvSpPr>
        <p:spPr>
          <a:xfrm>
            <a:off x="457200" y="457200"/>
            <a:ext cx="9777730" cy="6645909"/>
          </a:xfrm>
          <a:custGeom>
            <a:avLst/>
            <a:gdLst/>
            <a:ahLst/>
            <a:cxnLst/>
            <a:rect l="l" t="t" r="r" b="b"/>
            <a:pathLst>
              <a:path w="9777730" h="6645909">
                <a:moveTo>
                  <a:pt x="0" y="0"/>
                </a:moveTo>
                <a:lnTo>
                  <a:pt x="9777603" y="0"/>
                </a:lnTo>
                <a:lnTo>
                  <a:pt x="9777603" y="6645605"/>
                </a:lnTo>
                <a:lnTo>
                  <a:pt x="0" y="6645605"/>
                </a:lnTo>
                <a:lnTo>
                  <a:pt x="0" y="0"/>
                </a:lnTo>
                <a:close/>
              </a:path>
            </a:pathLst>
          </a:custGeom>
          <a:ln w="3175">
            <a:solidFill>
              <a:srgbClr val="FF4FFF"/>
            </a:solidFill>
          </a:ln>
        </p:spPr>
        <p:txBody>
          <a:bodyPr wrap="square" lIns="0" tIns="0" rIns="0" bIns="0" rtlCol="0"/>
          <a:lstStyle/>
          <a:p>
            <a:endParaRPr/>
          </a:p>
        </p:txBody>
      </p:sp>
      <p:sp>
        <p:nvSpPr>
          <p:cNvPr id="13" name="object 13"/>
          <p:cNvSpPr/>
          <p:nvPr/>
        </p:nvSpPr>
        <p:spPr>
          <a:xfrm>
            <a:off x="457200" y="457200"/>
            <a:ext cx="0" cy="6645909"/>
          </a:xfrm>
          <a:custGeom>
            <a:avLst/>
            <a:gdLst/>
            <a:ahLst/>
            <a:cxnLst/>
            <a:rect l="l" t="t" r="r" b="b"/>
            <a:pathLst>
              <a:path h="6645909">
                <a:moveTo>
                  <a:pt x="0" y="0"/>
                </a:moveTo>
                <a:lnTo>
                  <a:pt x="0" y="6645605"/>
                </a:lnTo>
              </a:path>
            </a:pathLst>
          </a:custGeom>
          <a:ln w="3175">
            <a:solidFill>
              <a:srgbClr val="9933FF"/>
            </a:solidFill>
          </a:ln>
        </p:spPr>
        <p:txBody>
          <a:bodyPr wrap="square" lIns="0" tIns="0" rIns="0" bIns="0" rtlCol="0"/>
          <a:lstStyle/>
          <a:p>
            <a:endParaRPr/>
          </a:p>
        </p:txBody>
      </p:sp>
      <p:sp>
        <p:nvSpPr>
          <p:cNvPr id="14" name="object 14"/>
          <p:cNvSpPr/>
          <p:nvPr/>
        </p:nvSpPr>
        <p:spPr>
          <a:xfrm>
            <a:off x="10234803" y="457200"/>
            <a:ext cx="0" cy="6645909"/>
          </a:xfrm>
          <a:custGeom>
            <a:avLst/>
            <a:gdLst/>
            <a:ahLst/>
            <a:cxnLst/>
            <a:rect l="l" t="t" r="r" b="b"/>
            <a:pathLst>
              <a:path h="6645909">
                <a:moveTo>
                  <a:pt x="0" y="0"/>
                </a:moveTo>
                <a:lnTo>
                  <a:pt x="0" y="6645605"/>
                </a:lnTo>
              </a:path>
            </a:pathLst>
          </a:custGeom>
          <a:ln w="3175">
            <a:solidFill>
              <a:srgbClr val="9933FF"/>
            </a:solidFill>
          </a:ln>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319405"/>
            <a:ext cx="9804400" cy="1031051"/>
          </a:xfrm>
          <a:prstGeom prst="rect">
            <a:avLst/>
          </a:prstGeom>
        </p:spPr>
        <p:txBody>
          <a:bodyPr vert="horz" wrap="square" lIns="0" tIns="0" rIns="0" bIns="0" rtlCol="0">
            <a:spAutoFit/>
          </a:bodyPr>
          <a:lstStyle/>
          <a:p>
            <a:pPr marL="12700"/>
            <a:r>
              <a:rPr lang="kk-KZ" sz="2800" dirty="0" smtClean="0">
                <a:solidFill>
                  <a:srgbClr val="00B050"/>
                </a:solidFill>
              </a:rPr>
              <a:t> Шешім қабылдаудың бес сатысы:</a:t>
            </a:r>
            <a:r>
              <a:rPr lang="ru-RU" dirty="0" smtClean="0"/>
              <a:t/>
            </a:r>
            <a:br>
              <a:rPr lang="ru-RU" dirty="0" smtClean="0"/>
            </a:br>
            <a:endParaRPr spc="-204" dirty="0">
              <a:solidFill>
                <a:srgbClr val="2A9C4A"/>
              </a:solidFill>
            </a:endParaRPr>
          </a:p>
        </p:txBody>
      </p:sp>
      <p:sp>
        <p:nvSpPr>
          <p:cNvPr id="3" name="object 3"/>
          <p:cNvSpPr/>
          <p:nvPr/>
        </p:nvSpPr>
        <p:spPr>
          <a:xfrm>
            <a:off x="442887" y="1260690"/>
            <a:ext cx="9857740" cy="1152525"/>
          </a:xfrm>
          <a:custGeom>
            <a:avLst/>
            <a:gdLst/>
            <a:ahLst/>
            <a:cxnLst/>
            <a:rect l="l" t="t" r="r" b="b"/>
            <a:pathLst>
              <a:path w="9857740" h="1152525">
                <a:moveTo>
                  <a:pt x="0" y="0"/>
                </a:moveTo>
                <a:lnTo>
                  <a:pt x="9857232" y="0"/>
                </a:lnTo>
                <a:lnTo>
                  <a:pt x="9857232" y="1152144"/>
                </a:lnTo>
                <a:lnTo>
                  <a:pt x="0" y="1152144"/>
                </a:lnTo>
                <a:lnTo>
                  <a:pt x="0" y="0"/>
                </a:lnTo>
                <a:close/>
              </a:path>
            </a:pathLst>
          </a:custGeom>
          <a:solidFill>
            <a:srgbClr val="1D1D1B">
              <a:alpha val="50000"/>
            </a:srgbClr>
          </a:solidFill>
        </p:spPr>
        <p:txBody>
          <a:bodyPr wrap="square" lIns="0" tIns="0" rIns="0" bIns="0" rtlCol="0"/>
          <a:lstStyle/>
          <a:p>
            <a:endParaRPr/>
          </a:p>
        </p:txBody>
      </p:sp>
      <p:sp>
        <p:nvSpPr>
          <p:cNvPr id="4" name="object 4"/>
          <p:cNvSpPr/>
          <p:nvPr/>
        </p:nvSpPr>
        <p:spPr>
          <a:xfrm>
            <a:off x="457200" y="1275003"/>
            <a:ext cx="9777730" cy="1072515"/>
          </a:xfrm>
          <a:custGeom>
            <a:avLst/>
            <a:gdLst/>
            <a:ahLst/>
            <a:cxnLst/>
            <a:rect l="l" t="t" r="r" b="b"/>
            <a:pathLst>
              <a:path w="9777730" h="1072514">
                <a:moveTo>
                  <a:pt x="0" y="1072197"/>
                </a:moveTo>
                <a:lnTo>
                  <a:pt x="9777603" y="1072197"/>
                </a:lnTo>
                <a:lnTo>
                  <a:pt x="9777603" y="0"/>
                </a:lnTo>
                <a:lnTo>
                  <a:pt x="0" y="0"/>
                </a:lnTo>
                <a:lnTo>
                  <a:pt x="0" y="1072197"/>
                </a:lnTo>
                <a:close/>
              </a:path>
            </a:pathLst>
          </a:custGeom>
          <a:solidFill>
            <a:srgbClr val="FFFFFF"/>
          </a:solidFill>
        </p:spPr>
        <p:txBody>
          <a:bodyPr wrap="square" lIns="0" tIns="0" rIns="0" bIns="0" rtlCol="0"/>
          <a:lstStyle/>
          <a:p>
            <a:endParaRPr/>
          </a:p>
        </p:txBody>
      </p:sp>
      <p:sp>
        <p:nvSpPr>
          <p:cNvPr id="5" name="object 5"/>
          <p:cNvSpPr/>
          <p:nvPr/>
        </p:nvSpPr>
        <p:spPr>
          <a:xfrm>
            <a:off x="442887" y="2430691"/>
            <a:ext cx="9857740" cy="1152525"/>
          </a:xfrm>
          <a:custGeom>
            <a:avLst/>
            <a:gdLst/>
            <a:ahLst/>
            <a:cxnLst/>
            <a:rect l="l" t="t" r="r" b="b"/>
            <a:pathLst>
              <a:path w="9857740" h="1152525">
                <a:moveTo>
                  <a:pt x="0" y="0"/>
                </a:moveTo>
                <a:lnTo>
                  <a:pt x="9857232" y="0"/>
                </a:lnTo>
                <a:lnTo>
                  <a:pt x="9857232" y="1152143"/>
                </a:lnTo>
                <a:lnTo>
                  <a:pt x="0" y="1152143"/>
                </a:lnTo>
                <a:lnTo>
                  <a:pt x="0" y="0"/>
                </a:lnTo>
                <a:close/>
              </a:path>
            </a:pathLst>
          </a:custGeom>
          <a:solidFill>
            <a:srgbClr val="1D1D1B">
              <a:alpha val="50000"/>
            </a:srgbClr>
          </a:solidFill>
        </p:spPr>
        <p:txBody>
          <a:bodyPr wrap="square" lIns="0" tIns="0" rIns="0" bIns="0" rtlCol="0"/>
          <a:lstStyle/>
          <a:p>
            <a:endParaRPr/>
          </a:p>
        </p:txBody>
      </p:sp>
      <p:sp>
        <p:nvSpPr>
          <p:cNvPr id="6" name="object 6"/>
          <p:cNvSpPr/>
          <p:nvPr/>
        </p:nvSpPr>
        <p:spPr>
          <a:xfrm>
            <a:off x="457200" y="2445004"/>
            <a:ext cx="9777730" cy="1072515"/>
          </a:xfrm>
          <a:custGeom>
            <a:avLst/>
            <a:gdLst/>
            <a:ahLst/>
            <a:cxnLst/>
            <a:rect l="l" t="t" r="r" b="b"/>
            <a:pathLst>
              <a:path w="9777730" h="1072514">
                <a:moveTo>
                  <a:pt x="0" y="1072197"/>
                </a:moveTo>
                <a:lnTo>
                  <a:pt x="9777603" y="1072197"/>
                </a:lnTo>
                <a:lnTo>
                  <a:pt x="9777603" y="0"/>
                </a:lnTo>
                <a:lnTo>
                  <a:pt x="0" y="0"/>
                </a:lnTo>
                <a:lnTo>
                  <a:pt x="0" y="1072197"/>
                </a:lnTo>
                <a:close/>
              </a:path>
            </a:pathLst>
          </a:custGeom>
          <a:solidFill>
            <a:srgbClr val="FFFFFF"/>
          </a:solidFill>
        </p:spPr>
        <p:txBody>
          <a:bodyPr wrap="square" lIns="0" tIns="0" rIns="0" bIns="0" rtlCol="0"/>
          <a:lstStyle/>
          <a:p>
            <a:endParaRPr/>
          </a:p>
        </p:txBody>
      </p:sp>
      <p:sp>
        <p:nvSpPr>
          <p:cNvPr id="7" name="object 7"/>
          <p:cNvSpPr/>
          <p:nvPr/>
        </p:nvSpPr>
        <p:spPr>
          <a:xfrm>
            <a:off x="442887" y="3600691"/>
            <a:ext cx="9857740" cy="1152525"/>
          </a:xfrm>
          <a:custGeom>
            <a:avLst/>
            <a:gdLst/>
            <a:ahLst/>
            <a:cxnLst/>
            <a:rect l="l" t="t" r="r" b="b"/>
            <a:pathLst>
              <a:path w="9857740" h="1152525">
                <a:moveTo>
                  <a:pt x="0" y="0"/>
                </a:moveTo>
                <a:lnTo>
                  <a:pt x="9857232" y="0"/>
                </a:lnTo>
                <a:lnTo>
                  <a:pt x="9857232" y="1152144"/>
                </a:lnTo>
                <a:lnTo>
                  <a:pt x="0" y="1152144"/>
                </a:lnTo>
                <a:lnTo>
                  <a:pt x="0" y="0"/>
                </a:lnTo>
                <a:close/>
              </a:path>
            </a:pathLst>
          </a:custGeom>
          <a:solidFill>
            <a:srgbClr val="1D1D1B">
              <a:alpha val="50000"/>
            </a:srgbClr>
          </a:solidFill>
        </p:spPr>
        <p:txBody>
          <a:bodyPr wrap="square" lIns="0" tIns="0" rIns="0" bIns="0" rtlCol="0"/>
          <a:lstStyle/>
          <a:p>
            <a:endParaRPr/>
          </a:p>
        </p:txBody>
      </p:sp>
      <p:sp>
        <p:nvSpPr>
          <p:cNvPr id="8" name="object 8"/>
          <p:cNvSpPr/>
          <p:nvPr/>
        </p:nvSpPr>
        <p:spPr>
          <a:xfrm>
            <a:off x="457200" y="3615004"/>
            <a:ext cx="9777730" cy="1072515"/>
          </a:xfrm>
          <a:custGeom>
            <a:avLst/>
            <a:gdLst/>
            <a:ahLst/>
            <a:cxnLst/>
            <a:rect l="l" t="t" r="r" b="b"/>
            <a:pathLst>
              <a:path w="9777730" h="1072514">
                <a:moveTo>
                  <a:pt x="0" y="1072197"/>
                </a:moveTo>
                <a:lnTo>
                  <a:pt x="9777603" y="1072197"/>
                </a:lnTo>
                <a:lnTo>
                  <a:pt x="9777603" y="0"/>
                </a:lnTo>
                <a:lnTo>
                  <a:pt x="0" y="0"/>
                </a:lnTo>
                <a:lnTo>
                  <a:pt x="0" y="1072197"/>
                </a:lnTo>
                <a:close/>
              </a:path>
            </a:pathLst>
          </a:custGeom>
          <a:solidFill>
            <a:srgbClr val="FFFFFF"/>
          </a:solidFill>
        </p:spPr>
        <p:txBody>
          <a:bodyPr wrap="square" lIns="0" tIns="0" rIns="0" bIns="0" rtlCol="0"/>
          <a:lstStyle/>
          <a:p>
            <a:endParaRPr/>
          </a:p>
        </p:txBody>
      </p:sp>
      <p:sp>
        <p:nvSpPr>
          <p:cNvPr id="9" name="object 9"/>
          <p:cNvSpPr/>
          <p:nvPr/>
        </p:nvSpPr>
        <p:spPr>
          <a:xfrm>
            <a:off x="442887" y="4770691"/>
            <a:ext cx="9857740" cy="1152525"/>
          </a:xfrm>
          <a:custGeom>
            <a:avLst/>
            <a:gdLst/>
            <a:ahLst/>
            <a:cxnLst/>
            <a:rect l="l" t="t" r="r" b="b"/>
            <a:pathLst>
              <a:path w="9857740" h="1152525">
                <a:moveTo>
                  <a:pt x="0" y="0"/>
                </a:moveTo>
                <a:lnTo>
                  <a:pt x="9857232" y="0"/>
                </a:lnTo>
                <a:lnTo>
                  <a:pt x="9857232" y="1152143"/>
                </a:lnTo>
                <a:lnTo>
                  <a:pt x="0" y="1152143"/>
                </a:lnTo>
                <a:lnTo>
                  <a:pt x="0" y="0"/>
                </a:lnTo>
                <a:close/>
              </a:path>
            </a:pathLst>
          </a:custGeom>
          <a:solidFill>
            <a:srgbClr val="1D1D1B">
              <a:alpha val="50000"/>
            </a:srgbClr>
          </a:solidFill>
        </p:spPr>
        <p:txBody>
          <a:bodyPr wrap="square" lIns="0" tIns="0" rIns="0" bIns="0" rtlCol="0"/>
          <a:lstStyle/>
          <a:p>
            <a:endParaRPr/>
          </a:p>
        </p:txBody>
      </p:sp>
      <p:sp>
        <p:nvSpPr>
          <p:cNvPr id="10" name="object 10"/>
          <p:cNvSpPr/>
          <p:nvPr/>
        </p:nvSpPr>
        <p:spPr>
          <a:xfrm>
            <a:off x="457200" y="4785017"/>
            <a:ext cx="9777730" cy="1072515"/>
          </a:xfrm>
          <a:custGeom>
            <a:avLst/>
            <a:gdLst/>
            <a:ahLst/>
            <a:cxnLst/>
            <a:rect l="l" t="t" r="r" b="b"/>
            <a:pathLst>
              <a:path w="9777730" h="1072514">
                <a:moveTo>
                  <a:pt x="0" y="1072197"/>
                </a:moveTo>
                <a:lnTo>
                  <a:pt x="9777603" y="1072197"/>
                </a:lnTo>
                <a:lnTo>
                  <a:pt x="9777603" y="0"/>
                </a:lnTo>
                <a:lnTo>
                  <a:pt x="0" y="0"/>
                </a:lnTo>
                <a:lnTo>
                  <a:pt x="0" y="1072197"/>
                </a:lnTo>
                <a:close/>
              </a:path>
            </a:pathLst>
          </a:custGeom>
          <a:solidFill>
            <a:srgbClr val="FFFFFF"/>
          </a:solidFill>
        </p:spPr>
        <p:txBody>
          <a:bodyPr wrap="square" lIns="0" tIns="0" rIns="0" bIns="0" rtlCol="0"/>
          <a:lstStyle/>
          <a:p>
            <a:endParaRPr/>
          </a:p>
        </p:txBody>
      </p:sp>
      <p:sp>
        <p:nvSpPr>
          <p:cNvPr id="11" name="object 11"/>
          <p:cNvSpPr/>
          <p:nvPr/>
        </p:nvSpPr>
        <p:spPr>
          <a:xfrm>
            <a:off x="442887" y="5940704"/>
            <a:ext cx="9857740" cy="1152525"/>
          </a:xfrm>
          <a:custGeom>
            <a:avLst/>
            <a:gdLst/>
            <a:ahLst/>
            <a:cxnLst/>
            <a:rect l="l" t="t" r="r" b="b"/>
            <a:pathLst>
              <a:path w="9857740" h="1152525">
                <a:moveTo>
                  <a:pt x="0" y="0"/>
                </a:moveTo>
                <a:lnTo>
                  <a:pt x="9857232" y="0"/>
                </a:lnTo>
                <a:lnTo>
                  <a:pt x="9857232" y="1152144"/>
                </a:lnTo>
                <a:lnTo>
                  <a:pt x="0" y="1152144"/>
                </a:lnTo>
                <a:lnTo>
                  <a:pt x="0" y="0"/>
                </a:lnTo>
                <a:close/>
              </a:path>
            </a:pathLst>
          </a:custGeom>
          <a:solidFill>
            <a:srgbClr val="1D1D1B">
              <a:alpha val="50000"/>
            </a:srgbClr>
          </a:solidFill>
        </p:spPr>
        <p:txBody>
          <a:bodyPr wrap="square" lIns="0" tIns="0" rIns="0" bIns="0" rtlCol="0"/>
          <a:lstStyle/>
          <a:p>
            <a:endParaRPr/>
          </a:p>
        </p:txBody>
      </p:sp>
      <p:sp>
        <p:nvSpPr>
          <p:cNvPr id="12" name="object 12"/>
          <p:cNvSpPr/>
          <p:nvPr/>
        </p:nvSpPr>
        <p:spPr>
          <a:xfrm>
            <a:off x="457200" y="5955029"/>
            <a:ext cx="9777730" cy="1072515"/>
          </a:xfrm>
          <a:custGeom>
            <a:avLst/>
            <a:gdLst/>
            <a:ahLst/>
            <a:cxnLst/>
            <a:rect l="l" t="t" r="r" b="b"/>
            <a:pathLst>
              <a:path w="9777730" h="1072515">
                <a:moveTo>
                  <a:pt x="0" y="1072197"/>
                </a:moveTo>
                <a:lnTo>
                  <a:pt x="9777603" y="1072197"/>
                </a:lnTo>
                <a:lnTo>
                  <a:pt x="9777603" y="0"/>
                </a:lnTo>
                <a:lnTo>
                  <a:pt x="0" y="0"/>
                </a:lnTo>
                <a:lnTo>
                  <a:pt x="0" y="1072197"/>
                </a:lnTo>
                <a:close/>
              </a:path>
            </a:pathLst>
          </a:custGeom>
          <a:solidFill>
            <a:srgbClr val="FFFFFF"/>
          </a:solidFill>
        </p:spPr>
        <p:txBody>
          <a:bodyPr wrap="square" lIns="0" tIns="0" rIns="0" bIns="0" rtlCol="0"/>
          <a:lstStyle/>
          <a:p>
            <a:endParaRPr/>
          </a:p>
        </p:txBody>
      </p:sp>
      <p:sp>
        <p:nvSpPr>
          <p:cNvPr id="13" name="object 13"/>
          <p:cNvSpPr/>
          <p:nvPr/>
        </p:nvSpPr>
        <p:spPr>
          <a:xfrm>
            <a:off x="457200" y="1275003"/>
            <a:ext cx="1072515" cy="1072515"/>
          </a:xfrm>
          <a:custGeom>
            <a:avLst/>
            <a:gdLst/>
            <a:ahLst/>
            <a:cxnLst/>
            <a:rect l="l" t="t" r="r" b="b"/>
            <a:pathLst>
              <a:path w="1072515" h="1072514">
                <a:moveTo>
                  <a:pt x="919784" y="0"/>
                </a:moveTo>
                <a:lnTo>
                  <a:pt x="152400" y="0"/>
                </a:lnTo>
                <a:lnTo>
                  <a:pt x="64293" y="2381"/>
                </a:lnTo>
                <a:lnTo>
                  <a:pt x="19050" y="19050"/>
                </a:lnTo>
                <a:lnTo>
                  <a:pt x="2381" y="64293"/>
                </a:lnTo>
                <a:lnTo>
                  <a:pt x="0" y="152400"/>
                </a:lnTo>
                <a:lnTo>
                  <a:pt x="0" y="919797"/>
                </a:lnTo>
                <a:lnTo>
                  <a:pt x="2381" y="1007903"/>
                </a:lnTo>
                <a:lnTo>
                  <a:pt x="19050" y="1053147"/>
                </a:lnTo>
                <a:lnTo>
                  <a:pt x="64293" y="1069816"/>
                </a:lnTo>
                <a:lnTo>
                  <a:pt x="152400" y="1072197"/>
                </a:lnTo>
                <a:lnTo>
                  <a:pt x="919784" y="1072197"/>
                </a:lnTo>
                <a:lnTo>
                  <a:pt x="1007891" y="1069816"/>
                </a:lnTo>
                <a:lnTo>
                  <a:pt x="1053134" y="1053147"/>
                </a:lnTo>
                <a:lnTo>
                  <a:pt x="1069803" y="1007903"/>
                </a:lnTo>
                <a:lnTo>
                  <a:pt x="1072184" y="919797"/>
                </a:lnTo>
                <a:lnTo>
                  <a:pt x="1072184" y="152400"/>
                </a:lnTo>
                <a:lnTo>
                  <a:pt x="1069803" y="64293"/>
                </a:lnTo>
                <a:lnTo>
                  <a:pt x="1053134" y="19050"/>
                </a:lnTo>
                <a:lnTo>
                  <a:pt x="1007891" y="2381"/>
                </a:lnTo>
                <a:lnTo>
                  <a:pt x="919784" y="0"/>
                </a:lnTo>
                <a:close/>
              </a:path>
            </a:pathLst>
          </a:custGeom>
          <a:solidFill>
            <a:srgbClr val="009D54"/>
          </a:solidFill>
        </p:spPr>
        <p:txBody>
          <a:bodyPr wrap="square" lIns="0" tIns="0" rIns="0" bIns="0" rtlCol="0"/>
          <a:lstStyle/>
          <a:p>
            <a:endParaRPr/>
          </a:p>
        </p:txBody>
      </p:sp>
      <p:sp>
        <p:nvSpPr>
          <p:cNvPr id="14" name="object 14"/>
          <p:cNvSpPr/>
          <p:nvPr/>
        </p:nvSpPr>
        <p:spPr>
          <a:xfrm>
            <a:off x="457200" y="2445004"/>
            <a:ext cx="1072515" cy="1072515"/>
          </a:xfrm>
          <a:custGeom>
            <a:avLst/>
            <a:gdLst/>
            <a:ahLst/>
            <a:cxnLst/>
            <a:rect l="l" t="t" r="r" b="b"/>
            <a:pathLst>
              <a:path w="1072515" h="1072514">
                <a:moveTo>
                  <a:pt x="919784" y="0"/>
                </a:moveTo>
                <a:lnTo>
                  <a:pt x="152400" y="0"/>
                </a:lnTo>
                <a:lnTo>
                  <a:pt x="64293" y="2381"/>
                </a:lnTo>
                <a:lnTo>
                  <a:pt x="19050" y="19050"/>
                </a:lnTo>
                <a:lnTo>
                  <a:pt x="2381" y="64293"/>
                </a:lnTo>
                <a:lnTo>
                  <a:pt x="0" y="152400"/>
                </a:lnTo>
                <a:lnTo>
                  <a:pt x="0" y="919797"/>
                </a:lnTo>
                <a:lnTo>
                  <a:pt x="2381" y="1007903"/>
                </a:lnTo>
                <a:lnTo>
                  <a:pt x="19050" y="1053147"/>
                </a:lnTo>
                <a:lnTo>
                  <a:pt x="64293" y="1069816"/>
                </a:lnTo>
                <a:lnTo>
                  <a:pt x="152400" y="1072197"/>
                </a:lnTo>
                <a:lnTo>
                  <a:pt x="919784" y="1072197"/>
                </a:lnTo>
                <a:lnTo>
                  <a:pt x="1007891" y="1069816"/>
                </a:lnTo>
                <a:lnTo>
                  <a:pt x="1053134" y="1053147"/>
                </a:lnTo>
                <a:lnTo>
                  <a:pt x="1069803" y="1007903"/>
                </a:lnTo>
                <a:lnTo>
                  <a:pt x="1072184" y="919797"/>
                </a:lnTo>
                <a:lnTo>
                  <a:pt x="1072184" y="152400"/>
                </a:lnTo>
                <a:lnTo>
                  <a:pt x="1069803" y="64293"/>
                </a:lnTo>
                <a:lnTo>
                  <a:pt x="1053134" y="19050"/>
                </a:lnTo>
                <a:lnTo>
                  <a:pt x="1007891" y="2381"/>
                </a:lnTo>
                <a:lnTo>
                  <a:pt x="919784" y="0"/>
                </a:lnTo>
                <a:close/>
              </a:path>
            </a:pathLst>
          </a:custGeom>
          <a:solidFill>
            <a:srgbClr val="C4A75C"/>
          </a:solidFill>
        </p:spPr>
        <p:txBody>
          <a:bodyPr wrap="square" lIns="0" tIns="0" rIns="0" bIns="0" rtlCol="0"/>
          <a:lstStyle/>
          <a:p>
            <a:endParaRPr/>
          </a:p>
        </p:txBody>
      </p:sp>
      <p:sp>
        <p:nvSpPr>
          <p:cNvPr id="15" name="object 15"/>
          <p:cNvSpPr/>
          <p:nvPr/>
        </p:nvSpPr>
        <p:spPr>
          <a:xfrm>
            <a:off x="457200" y="3615004"/>
            <a:ext cx="1072515" cy="1072515"/>
          </a:xfrm>
          <a:custGeom>
            <a:avLst/>
            <a:gdLst/>
            <a:ahLst/>
            <a:cxnLst/>
            <a:rect l="l" t="t" r="r" b="b"/>
            <a:pathLst>
              <a:path w="1072515" h="1072514">
                <a:moveTo>
                  <a:pt x="919784" y="0"/>
                </a:moveTo>
                <a:lnTo>
                  <a:pt x="152400" y="0"/>
                </a:lnTo>
                <a:lnTo>
                  <a:pt x="64293" y="2381"/>
                </a:lnTo>
                <a:lnTo>
                  <a:pt x="19050" y="19050"/>
                </a:lnTo>
                <a:lnTo>
                  <a:pt x="2381" y="64293"/>
                </a:lnTo>
                <a:lnTo>
                  <a:pt x="0" y="152400"/>
                </a:lnTo>
                <a:lnTo>
                  <a:pt x="0" y="919797"/>
                </a:lnTo>
                <a:lnTo>
                  <a:pt x="2381" y="1007903"/>
                </a:lnTo>
                <a:lnTo>
                  <a:pt x="19050" y="1053147"/>
                </a:lnTo>
                <a:lnTo>
                  <a:pt x="64293" y="1069816"/>
                </a:lnTo>
                <a:lnTo>
                  <a:pt x="152400" y="1072197"/>
                </a:lnTo>
                <a:lnTo>
                  <a:pt x="919784" y="1072197"/>
                </a:lnTo>
                <a:lnTo>
                  <a:pt x="1007891" y="1069816"/>
                </a:lnTo>
                <a:lnTo>
                  <a:pt x="1053134" y="1053147"/>
                </a:lnTo>
                <a:lnTo>
                  <a:pt x="1069803" y="1007903"/>
                </a:lnTo>
                <a:lnTo>
                  <a:pt x="1072184" y="919797"/>
                </a:lnTo>
                <a:lnTo>
                  <a:pt x="1072184" y="152400"/>
                </a:lnTo>
                <a:lnTo>
                  <a:pt x="1069803" y="64293"/>
                </a:lnTo>
                <a:lnTo>
                  <a:pt x="1053134" y="19050"/>
                </a:lnTo>
                <a:lnTo>
                  <a:pt x="1007891" y="2381"/>
                </a:lnTo>
                <a:lnTo>
                  <a:pt x="919784" y="0"/>
                </a:lnTo>
                <a:close/>
              </a:path>
            </a:pathLst>
          </a:custGeom>
          <a:solidFill>
            <a:srgbClr val="4B55A1"/>
          </a:solidFill>
        </p:spPr>
        <p:txBody>
          <a:bodyPr wrap="square" lIns="0" tIns="0" rIns="0" bIns="0" rtlCol="0"/>
          <a:lstStyle/>
          <a:p>
            <a:endParaRPr/>
          </a:p>
        </p:txBody>
      </p:sp>
      <p:sp>
        <p:nvSpPr>
          <p:cNvPr id="16" name="object 16"/>
          <p:cNvSpPr/>
          <p:nvPr/>
        </p:nvSpPr>
        <p:spPr>
          <a:xfrm>
            <a:off x="457200" y="4785017"/>
            <a:ext cx="1072515" cy="1072515"/>
          </a:xfrm>
          <a:custGeom>
            <a:avLst/>
            <a:gdLst/>
            <a:ahLst/>
            <a:cxnLst/>
            <a:rect l="l" t="t" r="r" b="b"/>
            <a:pathLst>
              <a:path w="1072515" h="1072514">
                <a:moveTo>
                  <a:pt x="919784" y="0"/>
                </a:moveTo>
                <a:lnTo>
                  <a:pt x="152400" y="0"/>
                </a:lnTo>
                <a:lnTo>
                  <a:pt x="64293" y="2381"/>
                </a:lnTo>
                <a:lnTo>
                  <a:pt x="19050" y="19050"/>
                </a:lnTo>
                <a:lnTo>
                  <a:pt x="2381" y="64293"/>
                </a:lnTo>
                <a:lnTo>
                  <a:pt x="0" y="152400"/>
                </a:lnTo>
                <a:lnTo>
                  <a:pt x="0" y="919797"/>
                </a:lnTo>
                <a:lnTo>
                  <a:pt x="2381" y="1007903"/>
                </a:lnTo>
                <a:lnTo>
                  <a:pt x="19050" y="1053147"/>
                </a:lnTo>
                <a:lnTo>
                  <a:pt x="64293" y="1069816"/>
                </a:lnTo>
                <a:lnTo>
                  <a:pt x="152400" y="1072197"/>
                </a:lnTo>
                <a:lnTo>
                  <a:pt x="919784" y="1072197"/>
                </a:lnTo>
                <a:lnTo>
                  <a:pt x="1007891" y="1069816"/>
                </a:lnTo>
                <a:lnTo>
                  <a:pt x="1053134" y="1053147"/>
                </a:lnTo>
                <a:lnTo>
                  <a:pt x="1069803" y="1007903"/>
                </a:lnTo>
                <a:lnTo>
                  <a:pt x="1072184" y="919797"/>
                </a:lnTo>
                <a:lnTo>
                  <a:pt x="1072184" y="152400"/>
                </a:lnTo>
                <a:lnTo>
                  <a:pt x="1069803" y="64293"/>
                </a:lnTo>
                <a:lnTo>
                  <a:pt x="1053134" y="19050"/>
                </a:lnTo>
                <a:lnTo>
                  <a:pt x="1007891" y="2381"/>
                </a:lnTo>
                <a:lnTo>
                  <a:pt x="919784" y="0"/>
                </a:lnTo>
                <a:close/>
              </a:path>
            </a:pathLst>
          </a:custGeom>
          <a:solidFill>
            <a:srgbClr val="CE2D17"/>
          </a:solidFill>
        </p:spPr>
        <p:txBody>
          <a:bodyPr wrap="square" lIns="0" tIns="0" rIns="0" bIns="0" rtlCol="0"/>
          <a:lstStyle/>
          <a:p>
            <a:endParaRPr/>
          </a:p>
        </p:txBody>
      </p:sp>
      <p:sp>
        <p:nvSpPr>
          <p:cNvPr id="17" name="object 17"/>
          <p:cNvSpPr/>
          <p:nvPr/>
        </p:nvSpPr>
        <p:spPr>
          <a:xfrm>
            <a:off x="457200" y="5955017"/>
            <a:ext cx="1072515" cy="1072515"/>
          </a:xfrm>
          <a:custGeom>
            <a:avLst/>
            <a:gdLst/>
            <a:ahLst/>
            <a:cxnLst/>
            <a:rect l="l" t="t" r="r" b="b"/>
            <a:pathLst>
              <a:path w="1072515" h="1072515">
                <a:moveTo>
                  <a:pt x="919784" y="0"/>
                </a:moveTo>
                <a:lnTo>
                  <a:pt x="152400" y="0"/>
                </a:lnTo>
                <a:lnTo>
                  <a:pt x="64293" y="2381"/>
                </a:lnTo>
                <a:lnTo>
                  <a:pt x="19050" y="19050"/>
                </a:lnTo>
                <a:lnTo>
                  <a:pt x="2381" y="64293"/>
                </a:lnTo>
                <a:lnTo>
                  <a:pt x="0" y="152400"/>
                </a:lnTo>
                <a:lnTo>
                  <a:pt x="0" y="919797"/>
                </a:lnTo>
                <a:lnTo>
                  <a:pt x="2381" y="1007903"/>
                </a:lnTo>
                <a:lnTo>
                  <a:pt x="19050" y="1053147"/>
                </a:lnTo>
                <a:lnTo>
                  <a:pt x="64293" y="1069816"/>
                </a:lnTo>
                <a:lnTo>
                  <a:pt x="152400" y="1072197"/>
                </a:lnTo>
                <a:lnTo>
                  <a:pt x="919784" y="1072197"/>
                </a:lnTo>
                <a:lnTo>
                  <a:pt x="1007891" y="1069816"/>
                </a:lnTo>
                <a:lnTo>
                  <a:pt x="1053134" y="1053147"/>
                </a:lnTo>
                <a:lnTo>
                  <a:pt x="1069803" y="1007903"/>
                </a:lnTo>
                <a:lnTo>
                  <a:pt x="1072184" y="919797"/>
                </a:lnTo>
                <a:lnTo>
                  <a:pt x="1072184" y="152400"/>
                </a:lnTo>
                <a:lnTo>
                  <a:pt x="1069803" y="64293"/>
                </a:lnTo>
                <a:lnTo>
                  <a:pt x="1053134" y="19050"/>
                </a:lnTo>
                <a:lnTo>
                  <a:pt x="1007891" y="2381"/>
                </a:lnTo>
                <a:lnTo>
                  <a:pt x="919784" y="0"/>
                </a:lnTo>
                <a:close/>
              </a:path>
            </a:pathLst>
          </a:custGeom>
          <a:solidFill>
            <a:srgbClr val="63BFB5"/>
          </a:solidFill>
        </p:spPr>
        <p:txBody>
          <a:bodyPr wrap="square" lIns="0" tIns="0" rIns="0" bIns="0" rtlCol="0"/>
          <a:lstStyle/>
          <a:p>
            <a:endParaRPr/>
          </a:p>
        </p:txBody>
      </p:sp>
      <p:sp>
        <p:nvSpPr>
          <p:cNvPr id="18" name="object 18"/>
          <p:cNvSpPr txBox="1"/>
          <p:nvPr/>
        </p:nvSpPr>
        <p:spPr>
          <a:xfrm>
            <a:off x="754959" y="1176261"/>
            <a:ext cx="476884" cy="1251585"/>
          </a:xfrm>
          <a:prstGeom prst="rect">
            <a:avLst/>
          </a:prstGeom>
        </p:spPr>
        <p:txBody>
          <a:bodyPr vert="horz" wrap="square" lIns="0" tIns="0" rIns="0" bIns="0" rtlCol="0">
            <a:spAutoFit/>
          </a:bodyPr>
          <a:lstStyle/>
          <a:p>
            <a:pPr marL="12700">
              <a:lnSpc>
                <a:spcPct val="100000"/>
              </a:lnSpc>
            </a:pPr>
            <a:r>
              <a:rPr sz="8000" b="1" spc="-95" dirty="0">
                <a:solidFill>
                  <a:srgbClr val="FFFFFF"/>
                </a:solidFill>
                <a:latin typeface="Arial Narrow"/>
                <a:cs typeface="Arial Narrow"/>
              </a:rPr>
              <a:t>1</a:t>
            </a:r>
            <a:endParaRPr sz="8000">
              <a:latin typeface="Arial Narrow"/>
              <a:cs typeface="Arial Narrow"/>
            </a:endParaRPr>
          </a:p>
        </p:txBody>
      </p:sp>
      <p:sp>
        <p:nvSpPr>
          <p:cNvPr id="19" name="object 19"/>
          <p:cNvSpPr txBox="1"/>
          <p:nvPr/>
        </p:nvSpPr>
        <p:spPr>
          <a:xfrm>
            <a:off x="754959" y="2346147"/>
            <a:ext cx="476884" cy="1251585"/>
          </a:xfrm>
          <a:prstGeom prst="rect">
            <a:avLst/>
          </a:prstGeom>
        </p:spPr>
        <p:txBody>
          <a:bodyPr vert="horz" wrap="square" lIns="0" tIns="0" rIns="0" bIns="0" rtlCol="0">
            <a:spAutoFit/>
          </a:bodyPr>
          <a:lstStyle/>
          <a:p>
            <a:pPr marL="12700">
              <a:lnSpc>
                <a:spcPct val="100000"/>
              </a:lnSpc>
            </a:pPr>
            <a:r>
              <a:rPr sz="8000" b="1" spc="-95" dirty="0">
                <a:solidFill>
                  <a:srgbClr val="FFFFFF"/>
                </a:solidFill>
                <a:latin typeface="Arial Narrow"/>
                <a:cs typeface="Arial Narrow"/>
              </a:rPr>
              <a:t>2</a:t>
            </a:r>
            <a:endParaRPr sz="8000">
              <a:latin typeface="Arial Narrow"/>
              <a:cs typeface="Arial Narrow"/>
            </a:endParaRPr>
          </a:p>
        </p:txBody>
      </p:sp>
      <p:sp>
        <p:nvSpPr>
          <p:cNvPr id="20" name="object 20"/>
          <p:cNvSpPr txBox="1"/>
          <p:nvPr/>
        </p:nvSpPr>
        <p:spPr>
          <a:xfrm>
            <a:off x="754959" y="4685906"/>
            <a:ext cx="476884" cy="1251585"/>
          </a:xfrm>
          <a:prstGeom prst="rect">
            <a:avLst/>
          </a:prstGeom>
        </p:spPr>
        <p:txBody>
          <a:bodyPr vert="horz" wrap="square" lIns="0" tIns="0" rIns="0" bIns="0" rtlCol="0">
            <a:spAutoFit/>
          </a:bodyPr>
          <a:lstStyle/>
          <a:p>
            <a:pPr marL="12700">
              <a:lnSpc>
                <a:spcPct val="100000"/>
              </a:lnSpc>
            </a:pPr>
            <a:r>
              <a:rPr sz="8000" b="1" spc="-95" dirty="0">
                <a:solidFill>
                  <a:srgbClr val="FFFFFF"/>
                </a:solidFill>
                <a:latin typeface="Arial Narrow"/>
                <a:cs typeface="Arial Narrow"/>
              </a:rPr>
              <a:t>4</a:t>
            </a:r>
            <a:endParaRPr sz="8000">
              <a:latin typeface="Arial Narrow"/>
              <a:cs typeface="Arial Narrow"/>
            </a:endParaRPr>
          </a:p>
        </p:txBody>
      </p:sp>
      <p:sp>
        <p:nvSpPr>
          <p:cNvPr id="21" name="object 21"/>
          <p:cNvSpPr txBox="1"/>
          <p:nvPr/>
        </p:nvSpPr>
        <p:spPr>
          <a:xfrm>
            <a:off x="754959" y="5855792"/>
            <a:ext cx="476884" cy="1251585"/>
          </a:xfrm>
          <a:prstGeom prst="rect">
            <a:avLst/>
          </a:prstGeom>
        </p:spPr>
        <p:txBody>
          <a:bodyPr vert="horz" wrap="square" lIns="0" tIns="0" rIns="0" bIns="0" rtlCol="0">
            <a:spAutoFit/>
          </a:bodyPr>
          <a:lstStyle/>
          <a:p>
            <a:pPr marL="12700">
              <a:lnSpc>
                <a:spcPct val="100000"/>
              </a:lnSpc>
            </a:pPr>
            <a:r>
              <a:rPr sz="8000" b="1" spc="-95" dirty="0">
                <a:solidFill>
                  <a:srgbClr val="FFFFFF"/>
                </a:solidFill>
                <a:latin typeface="Arial Narrow"/>
                <a:cs typeface="Arial Narrow"/>
              </a:rPr>
              <a:t>5</a:t>
            </a:r>
            <a:endParaRPr sz="8000">
              <a:latin typeface="Arial Narrow"/>
              <a:cs typeface="Arial Narrow"/>
            </a:endParaRPr>
          </a:p>
        </p:txBody>
      </p:sp>
      <p:sp>
        <p:nvSpPr>
          <p:cNvPr id="22" name="object 22"/>
          <p:cNvSpPr txBox="1"/>
          <p:nvPr/>
        </p:nvSpPr>
        <p:spPr>
          <a:xfrm>
            <a:off x="1778304" y="1328356"/>
            <a:ext cx="5987415" cy="984885"/>
          </a:xfrm>
          <a:prstGeom prst="rect">
            <a:avLst/>
          </a:prstGeom>
        </p:spPr>
        <p:txBody>
          <a:bodyPr vert="horz" wrap="square" lIns="0" tIns="0" rIns="0" bIns="0" rtlCol="0">
            <a:spAutoFit/>
          </a:bodyPr>
          <a:lstStyle/>
          <a:p>
            <a:pPr lvl="0"/>
            <a:r>
              <a:rPr lang="kk-KZ" sz="3200" dirty="0" smtClean="0"/>
              <a:t>Проблеманы анықтаңыз (нақты неге жеткіңіз келеді?)</a:t>
            </a:r>
            <a:endParaRPr lang="ru-RU" sz="3200" dirty="0"/>
          </a:p>
        </p:txBody>
      </p:sp>
      <p:sp>
        <p:nvSpPr>
          <p:cNvPr id="23" name="object 23"/>
          <p:cNvSpPr txBox="1"/>
          <p:nvPr/>
        </p:nvSpPr>
        <p:spPr>
          <a:xfrm>
            <a:off x="1778304" y="2483345"/>
            <a:ext cx="8216596" cy="984885"/>
          </a:xfrm>
          <a:prstGeom prst="rect">
            <a:avLst/>
          </a:prstGeom>
        </p:spPr>
        <p:txBody>
          <a:bodyPr vert="horz" wrap="square" lIns="0" tIns="0" rIns="0" bIns="0" rtlCol="0">
            <a:spAutoFit/>
          </a:bodyPr>
          <a:lstStyle/>
          <a:p>
            <a:pPr lvl="0"/>
            <a:r>
              <a:rPr lang="kk-KZ" sz="3200" dirty="0" smtClean="0"/>
              <a:t>Ақпарат жинаңыз (бұл мәселені әртүрлі қырынан қарастыруға мүмкіндік береді)</a:t>
            </a:r>
            <a:endParaRPr lang="ru-RU" sz="3200" dirty="0"/>
          </a:p>
        </p:txBody>
      </p:sp>
      <p:sp>
        <p:nvSpPr>
          <p:cNvPr id="24" name="object 24"/>
          <p:cNvSpPr txBox="1"/>
          <p:nvPr/>
        </p:nvSpPr>
        <p:spPr>
          <a:xfrm>
            <a:off x="754958" y="3150654"/>
            <a:ext cx="8401742" cy="1994392"/>
          </a:xfrm>
          <a:prstGeom prst="rect">
            <a:avLst/>
          </a:prstGeom>
        </p:spPr>
        <p:txBody>
          <a:bodyPr vert="horz" wrap="square" lIns="0" tIns="0" rIns="0" bIns="0" rtlCol="0">
            <a:spAutoFit/>
          </a:bodyPr>
          <a:lstStyle/>
          <a:p>
            <a:pPr marL="1035685" marR="5080" lvl="0" indent="-1023619">
              <a:lnSpc>
                <a:spcPct val="90000"/>
              </a:lnSpc>
              <a:tabLst>
                <a:tab pos="1035685" algn="l"/>
              </a:tabLst>
            </a:pPr>
            <a:r>
              <a:rPr sz="12000" b="1" spc="-142" baseline="-26736" dirty="0">
                <a:solidFill>
                  <a:srgbClr val="FFFFFF"/>
                </a:solidFill>
                <a:latin typeface="Arial Narrow"/>
                <a:cs typeface="Arial Narrow"/>
              </a:rPr>
              <a:t>3</a:t>
            </a:r>
            <a:r>
              <a:rPr sz="12000" b="1" spc="-142" baseline="-26736">
                <a:solidFill>
                  <a:srgbClr val="FFFFFF"/>
                </a:solidFill>
                <a:latin typeface="Arial Narrow"/>
                <a:cs typeface="Arial Narrow"/>
              </a:rPr>
              <a:t>	</a:t>
            </a:r>
            <a:r>
              <a:rPr lang="kk-KZ" sz="3200" dirty="0" smtClean="0"/>
              <a:t>Ақпаратты кәдеге жаратыңыз (қандай ойлар іске асыруға жарамды?)</a:t>
            </a:r>
            <a:endParaRPr lang="ru-RU" sz="3200" dirty="0" smtClean="0"/>
          </a:p>
          <a:p>
            <a:pPr marL="1035685" marR="5080" indent="-1023619">
              <a:lnSpc>
                <a:spcPct val="90000"/>
              </a:lnSpc>
              <a:tabLst>
                <a:tab pos="1035685" algn="l"/>
              </a:tabLst>
            </a:pPr>
            <a:endParaRPr sz="3200">
              <a:latin typeface="Calibri"/>
              <a:cs typeface="Calibri"/>
            </a:endParaRPr>
          </a:p>
        </p:txBody>
      </p:sp>
      <p:sp>
        <p:nvSpPr>
          <p:cNvPr id="25" name="object 25"/>
          <p:cNvSpPr txBox="1"/>
          <p:nvPr/>
        </p:nvSpPr>
        <p:spPr>
          <a:xfrm>
            <a:off x="1612900" y="4823396"/>
            <a:ext cx="9080500" cy="861774"/>
          </a:xfrm>
          <a:prstGeom prst="rect">
            <a:avLst/>
          </a:prstGeom>
        </p:spPr>
        <p:txBody>
          <a:bodyPr vert="horz" wrap="square" lIns="0" tIns="0" rIns="0" bIns="0" rtlCol="0">
            <a:spAutoFit/>
          </a:bodyPr>
          <a:lstStyle/>
          <a:p>
            <a:pPr lvl="0"/>
            <a:r>
              <a:rPr lang="kk-KZ" sz="2800" dirty="0" smtClean="0"/>
              <a:t>Салдарын ойланыңыз (егер осы шешімді қабылдасам, онда оның салдары қандай болмақ?)</a:t>
            </a:r>
            <a:endParaRPr lang="ru-RU" sz="2800" dirty="0"/>
          </a:p>
        </p:txBody>
      </p:sp>
      <p:sp>
        <p:nvSpPr>
          <p:cNvPr id="26" name="object 26"/>
          <p:cNvSpPr txBox="1"/>
          <p:nvPr/>
        </p:nvSpPr>
        <p:spPr>
          <a:xfrm>
            <a:off x="1765300" y="5991225"/>
            <a:ext cx="6463996" cy="984885"/>
          </a:xfrm>
          <a:prstGeom prst="rect">
            <a:avLst/>
          </a:prstGeom>
        </p:spPr>
        <p:txBody>
          <a:bodyPr vert="horz" wrap="square" lIns="0" tIns="0" rIns="0" bIns="0" rtlCol="0">
            <a:spAutoFit/>
          </a:bodyPr>
          <a:lstStyle/>
          <a:p>
            <a:pPr lvl="0"/>
            <a:r>
              <a:rPr lang="kk-KZ" sz="3200" dirty="0" smtClean="0"/>
              <a:t>Басқа да пікірлерді, көзқарастарды зерттеңіз. </a:t>
            </a:r>
            <a:endParaRPr lang="ru-RU" sz="3200" dirty="0"/>
          </a:p>
        </p:txBody>
      </p:sp>
      <p:sp>
        <p:nvSpPr>
          <p:cNvPr id="27" name="object 27"/>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009F65"/>
          </a:solidFill>
        </p:spPr>
        <p:txBody>
          <a:bodyPr wrap="square" lIns="0" tIns="0" rIns="0" bIns="0" rtlCol="0"/>
          <a:lstStyle/>
          <a:p>
            <a:endParaRPr/>
          </a:p>
        </p:txBody>
      </p:sp>
      <p:sp>
        <p:nvSpPr>
          <p:cNvPr id="28" name="object 28"/>
          <p:cNvSpPr/>
          <p:nvPr/>
        </p:nvSpPr>
        <p:spPr>
          <a:xfrm>
            <a:off x="8545500" y="171552"/>
            <a:ext cx="1045845" cy="734604"/>
          </a:xfrm>
          <a:prstGeom prst="rect">
            <a:avLst/>
          </a:prstGeom>
          <a:blipFill>
            <a:blip r:embed="rId2" cstate="print"/>
            <a:stretch>
              <a:fillRect/>
            </a:stretch>
          </a:blipFill>
        </p:spPr>
        <p:txBody>
          <a:bodyPr wrap="square" lIns="0" tIns="0" rIns="0" bIns="0" rtlCol="0"/>
          <a:lstStyle/>
          <a:p>
            <a:endParaRPr/>
          </a:p>
        </p:txBody>
      </p:sp>
      <p:sp>
        <p:nvSpPr>
          <p:cNvPr id="29" name="object 29"/>
          <p:cNvSpPr/>
          <p:nvPr/>
        </p:nvSpPr>
        <p:spPr>
          <a:xfrm>
            <a:off x="9474251" y="144005"/>
            <a:ext cx="1150250" cy="686866"/>
          </a:xfrm>
          <a:prstGeom prst="rect">
            <a:avLst/>
          </a:prstGeom>
          <a:blipFill>
            <a:blip r:embed="rId3" cstate="print"/>
            <a:stretch>
              <a:fillRect/>
            </a:stretch>
          </a:blipFill>
        </p:spPr>
        <p:txBody>
          <a:bodyPr wrap="square" lIns="0" tIns="0" rIns="0" bIns="0" rtlCol="0"/>
          <a:lstStyle/>
          <a:p>
            <a:endParaRPr/>
          </a:p>
        </p:txBody>
      </p:sp>
      <p:sp>
        <p:nvSpPr>
          <p:cNvPr id="30" name="object 30"/>
          <p:cNvSpPr/>
          <p:nvPr/>
        </p:nvSpPr>
        <p:spPr>
          <a:xfrm>
            <a:off x="457200" y="457200"/>
            <a:ext cx="9777730" cy="6645909"/>
          </a:xfrm>
          <a:custGeom>
            <a:avLst/>
            <a:gdLst/>
            <a:ahLst/>
            <a:cxnLst/>
            <a:rect l="l" t="t" r="r" b="b"/>
            <a:pathLst>
              <a:path w="9777730" h="6645909">
                <a:moveTo>
                  <a:pt x="0" y="0"/>
                </a:moveTo>
                <a:lnTo>
                  <a:pt x="9777603" y="0"/>
                </a:lnTo>
                <a:lnTo>
                  <a:pt x="9777603" y="6645605"/>
                </a:lnTo>
                <a:lnTo>
                  <a:pt x="0" y="6645605"/>
                </a:lnTo>
                <a:lnTo>
                  <a:pt x="0" y="0"/>
                </a:lnTo>
                <a:close/>
              </a:path>
            </a:pathLst>
          </a:custGeom>
          <a:ln w="3175">
            <a:solidFill>
              <a:srgbClr val="FF4FFF"/>
            </a:solidFill>
          </a:ln>
        </p:spPr>
        <p:txBody>
          <a:bodyPr wrap="square" lIns="0" tIns="0" rIns="0" bIns="0" rtlCol="0"/>
          <a:lstStyle/>
          <a:p>
            <a:endParaRPr/>
          </a:p>
        </p:txBody>
      </p:sp>
      <p:sp>
        <p:nvSpPr>
          <p:cNvPr id="31" name="object 31"/>
          <p:cNvSpPr/>
          <p:nvPr/>
        </p:nvSpPr>
        <p:spPr>
          <a:xfrm>
            <a:off x="457200" y="457200"/>
            <a:ext cx="0" cy="6645909"/>
          </a:xfrm>
          <a:custGeom>
            <a:avLst/>
            <a:gdLst/>
            <a:ahLst/>
            <a:cxnLst/>
            <a:rect l="l" t="t" r="r" b="b"/>
            <a:pathLst>
              <a:path h="6645909">
                <a:moveTo>
                  <a:pt x="0" y="0"/>
                </a:moveTo>
                <a:lnTo>
                  <a:pt x="0" y="6645605"/>
                </a:lnTo>
              </a:path>
            </a:pathLst>
          </a:custGeom>
          <a:ln w="3175">
            <a:solidFill>
              <a:srgbClr val="9933FF"/>
            </a:solidFill>
          </a:ln>
        </p:spPr>
        <p:txBody>
          <a:bodyPr wrap="square" lIns="0" tIns="0" rIns="0" bIns="0" rtlCol="0"/>
          <a:lstStyle/>
          <a:p>
            <a:endParaRPr/>
          </a:p>
        </p:txBody>
      </p:sp>
      <p:sp>
        <p:nvSpPr>
          <p:cNvPr id="32" name="object 32"/>
          <p:cNvSpPr/>
          <p:nvPr/>
        </p:nvSpPr>
        <p:spPr>
          <a:xfrm>
            <a:off x="10234803" y="457200"/>
            <a:ext cx="0" cy="6645909"/>
          </a:xfrm>
          <a:custGeom>
            <a:avLst/>
            <a:gdLst/>
            <a:ahLst/>
            <a:cxnLst/>
            <a:rect l="l" t="t" r="r" b="b"/>
            <a:pathLst>
              <a:path h="6645909">
                <a:moveTo>
                  <a:pt x="0" y="0"/>
                </a:moveTo>
                <a:lnTo>
                  <a:pt x="0" y="6645605"/>
                </a:lnTo>
              </a:path>
            </a:pathLst>
          </a:custGeom>
          <a:ln w="3175">
            <a:solidFill>
              <a:srgbClr val="9933FF"/>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4670" y="843298"/>
            <a:ext cx="9624060" cy="911283"/>
          </a:xfrm>
        </p:spPr>
        <p:txBody>
          <a:bodyPr>
            <a:normAutofit fontScale="90000"/>
          </a:bodyPr>
          <a:lstStyle/>
          <a:p>
            <a:r>
              <a:rPr lang="ru-RU" sz="4000" dirty="0" err="1" smtClean="0">
                <a:solidFill>
                  <a:srgbClr val="3C3C3C"/>
                </a:solidFill>
                <a:latin typeface="Arial"/>
              </a:rPr>
              <a:t>Автокөліктің астында</a:t>
            </a:r>
            <a:r>
              <a:rPr lang="ru-RU" sz="4000" dirty="0" smtClean="0">
                <a:solidFill>
                  <a:srgbClr val="3C3C3C"/>
                </a:solidFill>
                <a:latin typeface="Arial"/>
              </a:rPr>
              <a:t> </a:t>
            </a:r>
            <a:r>
              <a:rPr lang="ru-RU" sz="4000" dirty="0" err="1" smtClean="0">
                <a:solidFill>
                  <a:srgbClr val="3C3C3C"/>
                </a:solidFill>
                <a:latin typeface="Arial"/>
              </a:rPr>
              <a:t>қандай </a:t>
            </a:r>
            <a:r>
              <a:rPr lang="ru-RU" sz="4000" dirty="0" smtClean="0">
                <a:solidFill>
                  <a:srgbClr val="3C3C3C"/>
                </a:solidFill>
                <a:latin typeface="Arial"/>
              </a:rPr>
              <a:t>сан </a:t>
            </a:r>
            <a:r>
              <a:rPr lang="ru-RU" sz="4000" dirty="0" err="1" smtClean="0">
                <a:solidFill>
                  <a:srgbClr val="3C3C3C"/>
                </a:solidFill>
                <a:latin typeface="Arial"/>
              </a:rPr>
              <a:t>жасырыдған</a:t>
            </a:r>
            <a:r>
              <a:rPr lang="ru-RU" sz="4000" dirty="0" smtClean="0">
                <a:solidFill>
                  <a:srgbClr val="3C3C3C"/>
                </a:solidFill>
                <a:latin typeface="Arial"/>
              </a:rPr>
              <a:t>?</a:t>
            </a:r>
            <a:br>
              <a:rPr lang="ru-RU" sz="4000" dirty="0" smtClean="0">
                <a:solidFill>
                  <a:srgbClr val="3C3C3C"/>
                </a:solidFill>
                <a:latin typeface="Arial"/>
              </a:rPr>
            </a:br>
            <a:r>
              <a:rPr lang="ru-RU" sz="3100" dirty="0">
                <a:solidFill>
                  <a:srgbClr val="3C3C3C"/>
                </a:solidFill>
                <a:latin typeface="Arial"/>
              </a:rPr>
              <a:t/>
            </a:r>
            <a:br>
              <a:rPr lang="ru-RU" sz="3100" dirty="0">
                <a:solidFill>
                  <a:srgbClr val="3C3C3C"/>
                </a:solidFill>
                <a:latin typeface="Arial"/>
              </a:rPr>
            </a:br>
            <a:r>
              <a:rPr lang="ru-RU" dirty="0">
                <a:solidFill>
                  <a:srgbClr val="3C3C3C"/>
                </a:solidFill>
                <a:latin typeface="Arial"/>
              </a:rPr>
              <a:t/>
            </a:r>
            <a:br>
              <a:rPr lang="ru-RU" dirty="0">
                <a:solidFill>
                  <a:srgbClr val="3C3C3C"/>
                </a:solidFill>
                <a:latin typeface="Arial"/>
              </a:rPr>
            </a:br>
            <a:endParaRPr lang="ru-RU" dirty="0"/>
          </a:p>
        </p:txBody>
      </p:sp>
      <p:pic>
        <p:nvPicPr>
          <p:cNvPr id="1027" name="Picture 3"/>
          <p:cNvPicPr>
            <a:picLocks noGrp="1" noChangeAspect="1" noChangeArrowheads="1"/>
          </p:cNvPicPr>
          <p:nvPr>
            <p:ph idx="4294967295"/>
          </p:nvPr>
        </p:nvPicPr>
        <p:blipFill>
          <a:blip r:embed="rId2">
            <a:extLst>
              <a:ext uri="{28A0092B-C50C-407E-A947-70E740481C1C}">
                <a14:useLocalDpi xmlns="" xmlns:a14="http://schemas.microsoft.com/office/drawing/2010/main" val="0"/>
              </a:ext>
            </a:extLst>
          </a:blip>
          <a:srcRect/>
          <a:stretch>
            <a:fillRect/>
          </a:stretch>
        </p:blipFill>
        <p:spPr bwMode="auto">
          <a:xfrm>
            <a:off x="1315823" y="2333625"/>
            <a:ext cx="7083886" cy="44221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92538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02005" y="2344483"/>
            <a:ext cx="9089390" cy="600164"/>
          </a:xfrm>
        </p:spPr>
        <p:txBody>
          <a:bodyPr/>
          <a:lstStyle/>
          <a:p>
            <a:r>
              <a:rPr lang="ru-RU" dirty="0" smtClean="0"/>
              <a:t>2) Найти лишнюю фигуру</a:t>
            </a:r>
            <a:endParaRPr lang="ru-RU" dirty="0"/>
          </a:p>
        </p:txBody>
      </p:sp>
      <p:pic>
        <p:nvPicPr>
          <p:cNvPr id="3074" name="Picture 2"/>
          <p:cNvPicPr>
            <a:picLocks noGrp="1" noChangeAspect="1" noChangeArrowheads="1"/>
          </p:cNvPicPr>
          <p:nvPr>
            <p:ph idx="4294967295"/>
          </p:nvPr>
        </p:nvPicPr>
        <p:blipFill>
          <a:blip r:embed="rId2">
            <a:extLst>
              <a:ext uri="{28A0092B-C50C-407E-A947-70E740481C1C}">
                <a14:useLocalDpi xmlns="" xmlns:a14="http://schemas.microsoft.com/office/drawing/2010/main" val="0"/>
              </a:ext>
            </a:extLst>
          </a:blip>
          <a:srcRect/>
          <a:stretch>
            <a:fillRect/>
          </a:stretch>
        </p:blipFill>
        <p:spPr bwMode="auto">
          <a:xfrm>
            <a:off x="239584" y="352425"/>
            <a:ext cx="9983915" cy="66917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22965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02005" y="2344483"/>
            <a:ext cx="9089390" cy="600164"/>
          </a:xfrm>
        </p:spPr>
        <p:txBody>
          <a:bodyPr/>
          <a:lstStyle/>
          <a:p>
            <a:r>
              <a:rPr lang="ru-RU" dirty="0" smtClean="0"/>
              <a:t>3) Куда едет автобус?</a:t>
            </a:r>
            <a:endParaRPr lang="ru-RU" dirty="0"/>
          </a:p>
        </p:txBody>
      </p:sp>
      <p:pic>
        <p:nvPicPr>
          <p:cNvPr id="4098" name="Picture 2"/>
          <p:cNvPicPr>
            <a:picLocks noGrp="1" noChangeAspect="1" noChangeArrowheads="1"/>
          </p:cNvPicPr>
          <p:nvPr>
            <p:ph idx="4294967295"/>
          </p:nvPr>
        </p:nvPicPr>
        <p:blipFill>
          <a:blip r:embed="rId2">
            <a:extLst>
              <a:ext uri="{28A0092B-C50C-407E-A947-70E740481C1C}">
                <a14:useLocalDpi xmlns="" xmlns:a14="http://schemas.microsoft.com/office/drawing/2010/main" val="0"/>
              </a:ext>
            </a:extLst>
          </a:blip>
          <a:srcRect/>
          <a:stretch>
            <a:fillRect/>
          </a:stretch>
        </p:blipFill>
        <p:spPr bwMode="auto">
          <a:xfrm>
            <a:off x="2076488" y="3303496"/>
            <a:ext cx="6549708" cy="30986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Прямоугольник 3"/>
          <p:cNvSpPr/>
          <p:nvPr/>
        </p:nvSpPr>
        <p:spPr>
          <a:xfrm>
            <a:off x="2298700" y="962025"/>
            <a:ext cx="7162800" cy="769441"/>
          </a:xfrm>
          <a:prstGeom prst="rect">
            <a:avLst/>
          </a:prstGeom>
        </p:spPr>
        <p:txBody>
          <a:bodyPr wrap="square">
            <a:spAutoFit/>
          </a:bodyPr>
          <a:lstStyle/>
          <a:p>
            <a:r>
              <a:rPr lang="kk-KZ" sz="4400" dirty="0" smtClean="0"/>
              <a:t>Автобус қайда бара жатыр?</a:t>
            </a:r>
            <a:endParaRPr lang="ru-RU" sz="4400" dirty="0"/>
          </a:p>
        </p:txBody>
      </p:sp>
    </p:spTree>
    <p:extLst>
      <p:ext uri="{BB962C8B-B14F-4D97-AF65-F5344CB8AC3E}">
        <p14:creationId xmlns="" xmlns:p14="http://schemas.microsoft.com/office/powerpoint/2010/main" val="2682688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746805" y="6596391"/>
            <a:ext cx="488315" cy="488315"/>
          </a:xfrm>
          <a:custGeom>
            <a:avLst/>
            <a:gdLst/>
            <a:ahLst/>
            <a:cxnLst/>
            <a:rect l="l" t="t" r="r" b="b"/>
            <a:pathLst>
              <a:path w="488315" h="488315">
                <a:moveTo>
                  <a:pt x="243992" y="0"/>
                </a:moveTo>
                <a:lnTo>
                  <a:pt x="194817" y="4957"/>
                </a:lnTo>
                <a:lnTo>
                  <a:pt x="149016" y="19175"/>
                </a:lnTo>
                <a:lnTo>
                  <a:pt x="107571" y="41672"/>
                </a:lnTo>
                <a:lnTo>
                  <a:pt x="71461" y="71467"/>
                </a:lnTo>
                <a:lnTo>
                  <a:pt x="41668" y="107579"/>
                </a:lnTo>
                <a:lnTo>
                  <a:pt x="19173" y="149027"/>
                </a:lnTo>
                <a:lnTo>
                  <a:pt x="4956" y="194829"/>
                </a:lnTo>
                <a:lnTo>
                  <a:pt x="0" y="244005"/>
                </a:lnTo>
                <a:lnTo>
                  <a:pt x="4956" y="293176"/>
                </a:lnTo>
                <a:lnTo>
                  <a:pt x="19173" y="338975"/>
                </a:lnTo>
                <a:lnTo>
                  <a:pt x="41668" y="380420"/>
                </a:lnTo>
                <a:lnTo>
                  <a:pt x="71461" y="416531"/>
                </a:lnTo>
                <a:lnTo>
                  <a:pt x="107571" y="446325"/>
                </a:lnTo>
                <a:lnTo>
                  <a:pt x="149016" y="468822"/>
                </a:lnTo>
                <a:lnTo>
                  <a:pt x="194817" y="483040"/>
                </a:lnTo>
                <a:lnTo>
                  <a:pt x="243992" y="487997"/>
                </a:lnTo>
                <a:lnTo>
                  <a:pt x="293167" y="483040"/>
                </a:lnTo>
                <a:lnTo>
                  <a:pt x="338969" y="468822"/>
                </a:lnTo>
                <a:lnTo>
                  <a:pt x="380417" y="446325"/>
                </a:lnTo>
                <a:lnTo>
                  <a:pt x="416529" y="416531"/>
                </a:lnTo>
                <a:lnTo>
                  <a:pt x="446325" y="380420"/>
                </a:lnTo>
                <a:lnTo>
                  <a:pt x="468822" y="338975"/>
                </a:lnTo>
                <a:lnTo>
                  <a:pt x="483040" y="293176"/>
                </a:lnTo>
                <a:lnTo>
                  <a:pt x="487997" y="244005"/>
                </a:lnTo>
                <a:lnTo>
                  <a:pt x="483040" y="194829"/>
                </a:lnTo>
                <a:lnTo>
                  <a:pt x="468822" y="149027"/>
                </a:lnTo>
                <a:lnTo>
                  <a:pt x="446325" y="107579"/>
                </a:lnTo>
                <a:lnTo>
                  <a:pt x="416529" y="71467"/>
                </a:lnTo>
                <a:lnTo>
                  <a:pt x="380417" y="41672"/>
                </a:lnTo>
                <a:lnTo>
                  <a:pt x="338969" y="19175"/>
                </a:lnTo>
                <a:lnTo>
                  <a:pt x="293167" y="4957"/>
                </a:lnTo>
                <a:lnTo>
                  <a:pt x="243992" y="0"/>
                </a:lnTo>
                <a:close/>
              </a:path>
            </a:pathLst>
          </a:custGeom>
          <a:solidFill>
            <a:srgbClr val="424241"/>
          </a:solidFill>
        </p:spPr>
        <p:txBody>
          <a:bodyPr wrap="square" lIns="0" tIns="0" rIns="0" bIns="0" rtlCol="0"/>
          <a:lstStyle/>
          <a:p>
            <a:endParaRPr/>
          </a:p>
        </p:txBody>
      </p:sp>
      <p:sp>
        <p:nvSpPr>
          <p:cNvPr id="3" name="object 3"/>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009F65"/>
          </a:solidFill>
        </p:spPr>
        <p:txBody>
          <a:bodyPr wrap="square" lIns="0" tIns="0" rIns="0" bIns="0" rtlCol="0"/>
          <a:lstStyle/>
          <a:p>
            <a:endParaRPr/>
          </a:p>
        </p:txBody>
      </p:sp>
      <p:sp>
        <p:nvSpPr>
          <p:cNvPr id="4" name="object 4"/>
          <p:cNvSpPr/>
          <p:nvPr/>
        </p:nvSpPr>
        <p:spPr>
          <a:xfrm>
            <a:off x="8545500" y="171552"/>
            <a:ext cx="1045845" cy="73460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474251" y="144005"/>
            <a:ext cx="1150250" cy="68686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59435" y="171551"/>
            <a:ext cx="9773285" cy="2120265"/>
          </a:xfrm>
          <a:custGeom>
            <a:avLst/>
            <a:gdLst/>
            <a:ahLst/>
            <a:cxnLst/>
            <a:rect l="l" t="t" r="r" b="b"/>
            <a:pathLst>
              <a:path w="9773285" h="2120265">
                <a:moveTo>
                  <a:pt x="4886566" y="0"/>
                </a:moveTo>
                <a:lnTo>
                  <a:pt x="0" y="2119845"/>
                </a:lnTo>
                <a:lnTo>
                  <a:pt x="9773132" y="2119845"/>
                </a:lnTo>
                <a:lnTo>
                  <a:pt x="4886566" y="0"/>
                </a:lnTo>
                <a:close/>
              </a:path>
            </a:pathLst>
          </a:custGeom>
          <a:solidFill>
            <a:srgbClr val="009F6A"/>
          </a:solidFill>
        </p:spPr>
        <p:txBody>
          <a:bodyPr wrap="square" lIns="0" tIns="0" rIns="0" bIns="0" rtlCol="0"/>
          <a:lstStyle/>
          <a:p>
            <a:endParaRPr/>
          </a:p>
        </p:txBody>
      </p:sp>
      <p:sp>
        <p:nvSpPr>
          <p:cNvPr id="7" name="object 7"/>
          <p:cNvSpPr txBox="1">
            <a:spLocks noGrp="1"/>
          </p:cNvSpPr>
          <p:nvPr>
            <p:ph type="title"/>
          </p:nvPr>
        </p:nvSpPr>
        <p:spPr>
          <a:xfrm>
            <a:off x="3593350" y="756894"/>
            <a:ext cx="3505835" cy="1292662"/>
          </a:xfrm>
          <a:prstGeom prst="rect">
            <a:avLst/>
          </a:prstGeom>
        </p:spPr>
        <p:txBody>
          <a:bodyPr vert="horz" wrap="square" lIns="0" tIns="0" rIns="0" bIns="0" rtlCol="0">
            <a:spAutoFit/>
          </a:bodyPr>
          <a:lstStyle/>
          <a:p>
            <a:pPr algn="ctr"/>
            <a:r>
              <a:rPr lang="kk-KZ" sz="2800" dirty="0" smtClean="0"/>
              <a:t>Сыни ойлау негізгі бес идеядан құралған:</a:t>
            </a:r>
            <a:endParaRPr lang="ru-RU" sz="2800" dirty="0"/>
          </a:p>
        </p:txBody>
      </p:sp>
      <p:sp>
        <p:nvSpPr>
          <p:cNvPr id="8" name="object 8"/>
          <p:cNvSpPr/>
          <p:nvPr/>
        </p:nvSpPr>
        <p:spPr>
          <a:xfrm>
            <a:off x="459435" y="2291397"/>
            <a:ext cx="9775355" cy="143035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818300" y="3764318"/>
            <a:ext cx="9276715" cy="3431709"/>
          </a:xfrm>
          <a:prstGeom prst="rect">
            <a:avLst/>
          </a:prstGeom>
        </p:spPr>
        <p:txBody>
          <a:bodyPr vert="horz" wrap="square" lIns="0" tIns="0" rIns="0" bIns="0" rtlCol="0">
            <a:spAutoFit/>
          </a:bodyPr>
          <a:lstStyle/>
          <a:p>
            <a:pPr marL="196215" marR="7447915" indent="-183515">
              <a:lnSpc>
                <a:spcPts val="1800"/>
              </a:lnSpc>
              <a:tabLst>
                <a:tab pos="202565" algn="l"/>
              </a:tabLst>
            </a:pPr>
            <a:r>
              <a:rPr lang="kk-KZ" b="1" spc="-200" dirty="0" smtClean="0">
                <a:solidFill>
                  <a:srgbClr val="1D1D1B"/>
                </a:solidFill>
                <a:latin typeface="Calibri"/>
                <a:cs typeface="Calibri"/>
              </a:rPr>
              <a:t>ЖЕКЕ ДАРА</a:t>
            </a:r>
          </a:p>
          <a:p>
            <a:pPr marL="196215" marR="7447915" indent="-183515">
              <a:lnSpc>
                <a:spcPts val="1800"/>
              </a:lnSpc>
              <a:tabLst>
                <a:tab pos="202565" algn="l"/>
              </a:tabLst>
            </a:pPr>
            <a:r>
              <a:rPr lang="kk-KZ" b="1" spc="-200" dirty="0" smtClean="0">
                <a:solidFill>
                  <a:srgbClr val="1D1D1B"/>
                </a:solidFill>
                <a:latin typeface="Calibri"/>
                <a:cs typeface="Calibri"/>
              </a:rPr>
              <a:t>ОЙЛАУ</a:t>
            </a:r>
            <a:endParaRPr sz="1800">
              <a:latin typeface="Calibri"/>
              <a:cs typeface="Calibri"/>
            </a:endParaRPr>
          </a:p>
          <a:p>
            <a:pPr marL="2142490" indent="-189230">
              <a:lnSpc>
                <a:spcPts val="1830"/>
              </a:lnSpc>
              <a:spcBef>
                <a:spcPts val="15"/>
              </a:spcBef>
              <a:tabLst>
                <a:tab pos="2143125" algn="l"/>
              </a:tabLst>
            </a:pPr>
            <a:r>
              <a:rPr lang="kk-KZ" b="1" spc="-225" dirty="0" smtClean="0">
                <a:solidFill>
                  <a:srgbClr val="1D1D1B"/>
                </a:solidFill>
                <a:latin typeface="Calibri"/>
                <a:cs typeface="Calibri"/>
              </a:rPr>
              <a:t>АҚПАРАТ</a:t>
            </a:r>
            <a:endParaRPr sz="1800">
              <a:latin typeface="Calibri"/>
              <a:cs typeface="Calibri"/>
            </a:endParaRPr>
          </a:p>
          <a:p>
            <a:pPr marL="27940" algn="ctr">
              <a:lnSpc>
                <a:spcPts val="1800"/>
              </a:lnSpc>
            </a:pPr>
            <a:r>
              <a:rPr lang="kk-KZ" b="1" spc="-180" dirty="0" smtClean="0">
                <a:solidFill>
                  <a:srgbClr val="1D1D1B"/>
                </a:solidFill>
                <a:latin typeface="Calibri"/>
                <a:cs typeface="Calibri"/>
              </a:rPr>
              <a:t>ӘРДАЙЫМ  </a:t>
            </a:r>
          </a:p>
          <a:p>
            <a:pPr marL="27940" algn="ctr">
              <a:lnSpc>
                <a:spcPts val="1800"/>
              </a:lnSpc>
            </a:pPr>
            <a:r>
              <a:rPr lang="kk-KZ" b="1" spc="-180" dirty="0" smtClean="0">
                <a:solidFill>
                  <a:srgbClr val="1D1D1B"/>
                </a:solidFill>
                <a:latin typeface="Calibri"/>
                <a:cs typeface="Calibri"/>
              </a:rPr>
              <a:t>Б іІМДІ   </a:t>
            </a:r>
          </a:p>
          <a:p>
            <a:pPr marL="27940" algn="ctr">
              <a:lnSpc>
                <a:spcPts val="1800"/>
              </a:lnSpc>
            </a:pPr>
            <a:r>
              <a:rPr lang="kk-KZ" b="1" spc="-180" dirty="0" smtClean="0">
                <a:solidFill>
                  <a:srgbClr val="1D1D1B"/>
                </a:solidFill>
                <a:latin typeface="Calibri"/>
                <a:cs typeface="Calibri"/>
              </a:rPr>
              <a:t>ЖЕТІЛДІРУ</a:t>
            </a:r>
            <a:endParaRPr sz="1800">
              <a:latin typeface="Calibri"/>
              <a:cs typeface="Calibri"/>
            </a:endParaRPr>
          </a:p>
          <a:p>
            <a:pPr marL="6066790" indent="-189230">
              <a:lnSpc>
                <a:spcPts val="1980"/>
              </a:lnSpc>
              <a:spcBef>
                <a:spcPts val="540"/>
              </a:spcBef>
              <a:tabLst>
                <a:tab pos="6067425" algn="l"/>
              </a:tabLst>
            </a:pPr>
            <a:r>
              <a:rPr lang="kk-KZ" b="1" spc="-220" dirty="0" smtClean="0">
                <a:solidFill>
                  <a:srgbClr val="1D1D1B"/>
                </a:solidFill>
                <a:latin typeface="Calibri"/>
                <a:cs typeface="Calibri"/>
              </a:rPr>
              <a:t>ДӘЛЕЛ </a:t>
            </a:r>
          </a:p>
          <a:p>
            <a:pPr marL="6066790" indent="-189230">
              <a:lnSpc>
                <a:spcPts val="1980"/>
              </a:lnSpc>
              <a:spcBef>
                <a:spcPts val="540"/>
              </a:spcBef>
              <a:tabLst>
                <a:tab pos="6067425" algn="l"/>
              </a:tabLst>
            </a:pPr>
            <a:r>
              <a:rPr lang="kk-KZ" b="1" spc="-220" dirty="0" smtClean="0">
                <a:solidFill>
                  <a:srgbClr val="1D1D1B"/>
                </a:solidFill>
                <a:latin typeface="Calibri"/>
                <a:cs typeface="Calibri"/>
              </a:rPr>
              <a:t>КЕЛТІРУ</a:t>
            </a:r>
            <a:endParaRPr sz="1800">
              <a:latin typeface="Calibri"/>
              <a:cs typeface="Calibri"/>
            </a:endParaRPr>
          </a:p>
          <a:p>
            <a:pPr marL="8054340" marR="117475" indent="-220345">
              <a:lnSpc>
                <a:spcPts val="1800"/>
              </a:lnSpc>
              <a:spcBef>
                <a:spcPts val="330"/>
              </a:spcBef>
              <a:tabLst>
                <a:tab pos="8023859" algn="l"/>
              </a:tabLst>
            </a:pPr>
            <a:r>
              <a:rPr lang="kk-KZ" b="1" spc="-235" dirty="0" smtClean="0">
                <a:solidFill>
                  <a:srgbClr val="1D1D1B"/>
                </a:solidFill>
                <a:latin typeface="Calibri"/>
                <a:cs typeface="Calibri"/>
              </a:rPr>
              <a:t>ӘЛЕУМЕТТІК </a:t>
            </a:r>
          </a:p>
          <a:p>
            <a:pPr marL="8054340" marR="117475" indent="-220345">
              <a:lnSpc>
                <a:spcPts val="1800"/>
              </a:lnSpc>
              <a:spcBef>
                <a:spcPts val="330"/>
              </a:spcBef>
              <a:tabLst>
                <a:tab pos="8023859" algn="l"/>
              </a:tabLst>
            </a:pPr>
            <a:r>
              <a:rPr lang="kk-KZ" sz="1800" b="1" spc="-235" smtClean="0">
                <a:solidFill>
                  <a:srgbClr val="1D1D1B"/>
                </a:solidFill>
                <a:latin typeface="Calibri"/>
                <a:cs typeface="Calibri"/>
              </a:rPr>
              <a:t>ҚҰБЫЛЫС</a:t>
            </a:r>
            <a:endParaRPr sz="1800">
              <a:latin typeface="Calibri"/>
              <a:cs typeface="Calibri"/>
            </a:endParaRPr>
          </a:p>
          <a:p>
            <a:pPr>
              <a:lnSpc>
                <a:spcPct val="100000"/>
              </a:lnSpc>
              <a:spcBef>
                <a:spcPts val="55"/>
              </a:spcBef>
            </a:pPr>
            <a:endParaRPr sz="2350">
              <a:latin typeface="Times New Roman"/>
              <a:cs typeface="Times New Roman"/>
            </a:endParaRPr>
          </a:p>
          <a:p>
            <a:pPr marR="5080" algn="r">
              <a:lnSpc>
                <a:spcPct val="100000"/>
              </a:lnSpc>
            </a:pPr>
            <a:r>
              <a:rPr sz="3200" b="1" spc="-45" dirty="0">
                <a:solidFill>
                  <a:srgbClr val="FFFFFF"/>
                </a:solidFill>
                <a:latin typeface="Arial Narrow"/>
                <a:cs typeface="Arial Narrow"/>
              </a:rPr>
              <a:t>6</a:t>
            </a:r>
            <a:endParaRPr sz="3200">
              <a:latin typeface="Arial Narrow"/>
              <a:cs typeface="Arial Narrow"/>
            </a:endParaRPr>
          </a:p>
        </p:txBody>
      </p:sp>
      <p:sp>
        <p:nvSpPr>
          <p:cNvPr id="10" name="object 10"/>
          <p:cNvSpPr/>
          <p:nvPr/>
        </p:nvSpPr>
        <p:spPr>
          <a:xfrm>
            <a:off x="2414054" y="3517201"/>
            <a:ext cx="1954618" cy="686866"/>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4368685" y="3646804"/>
            <a:ext cx="1954631" cy="686866"/>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4368685" y="3712743"/>
            <a:ext cx="1954631" cy="686866"/>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6325539" y="3646804"/>
            <a:ext cx="1954631" cy="686866"/>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6323317" y="4243514"/>
            <a:ext cx="1954618" cy="686854"/>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6323317" y="4509515"/>
            <a:ext cx="1954618" cy="686866"/>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8280171" y="3646804"/>
            <a:ext cx="1954618" cy="686866"/>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8277936" y="4243514"/>
            <a:ext cx="1954631" cy="686854"/>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8277936" y="4509515"/>
            <a:ext cx="1954631" cy="686866"/>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8277936" y="4815636"/>
            <a:ext cx="1954631" cy="686866"/>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8277936" y="5004904"/>
            <a:ext cx="1954631" cy="686854"/>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457200" y="457200"/>
            <a:ext cx="9777730" cy="6645909"/>
          </a:xfrm>
          <a:custGeom>
            <a:avLst/>
            <a:gdLst/>
            <a:ahLst/>
            <a:cxnLst/>
            <a:rect l="l" t="t" r="r" b="b"/>
            <a:pathLst>
              <a:path w="9777730" h="6645909">
                <a:moveTo>
                  <a:pt x="0" y="0"/>
                </a:moveTo>
                <a:lnTo>
                  <a:pt x="9777603" y="0"/>
                </a:lnTo>
                <a:lnTo>
                  <a:pt x="9777603" y="6645605"/>
                </a:lnTo>
                <a:lnTo>
                  <a:pt x="0" y="6645605"/>
                </a:lnTo>
                <a:lnTo>
                  <a:pt x="0" y="0"/>
                </a:lnTo>
                <a:close/>
              </a:path>
            </a:pathLst>
          </a:custGeom>
          <a:ln w="3175">
            <a:solidFill>
              <a:srgbClr val="FF4FFF"/>
            </a:solidFill>
          </a:ln>
        </p:spPr>
        <p:txBody>
          <a:bodyPr wrap="square" lIns="0" tIns="0" rIns="0" bIns="0" rtlCol="0"/>
          <a:lstStyle/>
          <a:p>
            <a:endParaRPr/>
          </a:p>
        </p:txBody>
      </p:sp>
      <p:sp>
        <p:nvSpPr>
          <p:cNvPr id="22" name="object 22"/>
          <p:cNvSpPr/>
          <p:nvPr/>
        </p:nvSpPr>
        <p:spPr>
          <a:xfrm>
            <a:off x="457200" y="457200"/>
            <a:ext cx="0" cy="6645909"/>
          </a:xfrm>
          <a:custGeom>
            <a:avLst/>
            <a:gdLst/>
            <a:ahLst/>
            <a:cxnLst/>
            <a:rect l="l" t="t" r="r" b="b"/>
            <a:pathLst>
              <a:path h="6645909">
                <a:moveTo>
                  <a:pt x="0" y="0"/>
                </a:moveTo>
                <a:lnTo>
                  <a:pt x="0" y="6645605"/>
                </a:lnTo>
              </a:path>
            </a:pathLst>
          </a:custGeom>
          <a:ln w="3175">
            <a:solidFill>
              <a:srgbClr val="9933FF"/>
            </a:solidFill>
          </a:ln>
        </p:spPr>
        <p:txBody>
          <a:bodyPr wrap="square" lIns="0" tIns="0" rIns="0" bIns="0" rtlCol="0"/>
          <a:lstStyle/>
          <a:p>
            <a:endParaRPr/>
          </a:p>
        </p:txBody>
      </p:sp>
      <p:sp>
        <p:nvSpPr>
          <p:cNvPr id="23" name="object 23"/>
          <p:cNvSpPr/>
          <p:nvPr/>
        </p:nvSpPr>
        <p:spPr>
          <a:xfrm>
            <a:off x="10234803" y="457200"/>
            <a:ext cx="0" cy="6645909"/>
          </a:xfrm>
          <a:custGeom>
            <a:avLst/>
            <a:gdLst/>
            <a:ahLst/>
            <a:cxnLst/>
            <a:rect l="l" t="t" r="r" b="b"/>
            <a:pathLst>
              <a:path h="6645909">
                <a:moveTo>
                  <a:pt x="0" y="0"/>
                </a:moveTo>
                <a:lnTo>
                  <a:pt x="0" y="6645605"/>
                </a:lnTo>
              </a:path>
            </a:pathLst>
          </a:custGeom>
          <a:ln w="3175">
            <a:solidFill>
              <a:srgbClr val="9933FF"/>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TotalTime>
  <Words>292</Words>
  <Application>Microsoft Office PowerPoint</Application>
  <PresentationFormat>Произвольный</PresentationFormat>
  <Paragraphs>55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Office Theme</vt:lpstr>
      <vt:lpstr>№ 5 сабақ</vt:lpstr>
      <vt:lpstr>Тапсырма </vt:lpstr>
      <vt:lpstr>Сыни ойлау </vt:lpstr>
      <vt:lpstr>Сыни ойлау</vt:lpstr>
      <vt:lpstr> Шешім қабылдаудың бес сатысы: </vt:lpstr>
      <vt:lpstr>Автокөліктің астында қандай сан жасырыдған?   </vt:lpstr>
      <vt:lpstr>2) Найти лишнюю фигуру</vt:lpstr>
      <vt:lpstr>3) Куда едет автобус?</vt:lpstr>
      <vt:lpstr>Сыни ойлау негізгі бес идеядан құралған:</vt:lpstr>
      <vt:lpstr>Факті мен пікір </vt:lpstr>
      <vt:lpstr>Мысалы:</vt:lpstr>
      <vt:lpstr>Слайд 12</vt:lpstr>
      <vt:lpstr>Түйін:  Ақпарат әркезде сол қалпында берілмейді, ақпарат арналарының қандай формада бергеніне қарай өзгереді;  Сыни ойлауды дамыту керек. Яғни, жаңа сұрақтарды қою, әртүрлі дәлелдерді келтіру, тәуелсіз дәлелді шешімдерді қабылдай алу  қабілетін шыңдау керек.   Ақиқат бар, ол факт, ол көпқырлы болуы да мүмкін. Ақпарат көзі ұсынғаннан бөлек көптеген нұсқалар бар.   Сыни ойлау факт пен пікірді ажыратуға көмектеседі.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 5</dc:title>
  <dc:creator>user</dc:creator>
  <cp:lastModifiedBy>user</cp:lastModifiedBy>
  <cp:revision>4</cp:revision>
  <dcterms:created xsi:type="dcterms:W3CDTF">2017-09-15T05:22:14Z</dcterms:created>
  <dcterms:modified xsi:type="dcterms:W3CDTF">2018-10-31T05:59:11Z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2017-09-11T00:00:00Z</vt:filetime>
  </property>
  <property fmtid="{D5CDD505-2E9C-101B-9397-08002B2CF9AE}" pid="3" name="Creator">
    <vt:lpwstr>Adobe InDesign CC 2015 (Windows)</vt:lpwstr>
  </property>
  <property fmtid="{D5CDD505-2E9C-101B-9397-08002B2CF9AE}" pid="4" name="LastSaved">
    <vt:filetime>2017-09-15T00:00:00Z</vt:filetime>
  </property>
</Properties>
</file>