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0693400" cy="7562850"/>
  <p:notesSz cx="10693400" cy="7562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1301" y="-91"/>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6" name="Holder 6"/>
          <p:cNvSpPr>
            <a:spLocks noGrp="1"/>
          </p:cNvSpPr>
          <p:nvPr>
            <p:ph type="sldNum" sz="quarter" idx="7"/>
          </p:nvPr>
        </p:nvSpPr>
        <p:spPr/>
        <p:txBody>
          <a:bodyPr lIns="0" tIns="0" rIns="0" bIns="0"/>
          <a:lstStyle>
            <a:lvl1pPr>
              <a:defRPr sz="3200" b="1" i="0">
                <a:solidFill>
                  <a:schemeClr val="bg1"/>
                </a:solidFill>
                <a:latin typeface="Arial Narrow"/>
                <a:cs typeface="Arial Narrow"/>
              </a:defRPr>
            </a:lvl1pPr>
          </a:lstStyle>
          <a:p>
            <a:pPr marL="116205">
              <a:lnSpc>
                <a:spcPts val="3270"/>
              </a:lnSpc>
            </a:pPr>
            <a:fld id="{81D60167-4931-47E6-BA6A-407CBD079E47}" type="slidenum">
              <a:rPr spc="-25" dirty="0"/>
              <a:pPr marL="116205">
                <a:lnSpc>
                  <a:spcPts val="3270"/>
                </a:lnSpc>
              </a:pPr>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900" b="1" i="0">
                <a:solidFill>
                  <a:schemeClr val="bg1"/>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6" name="Holder 6"/>
          <p:cNvSpPr>
            <a:spLocks noGrp="1"/>
          </p:cNvSpPr>
          <p:nvPr>
            <p:ph type="sldNum" sz="quarter" idx="7"/>
          </p:nvPr>
        </p:nvSpPr>
        <p:spPr/>
        <p:txBody>
          <a:bodyPr lIns="0" tIns="0" rIns="0" bIns="0"/>
          <a:lstStyle>
            <a:lvl1pPr>
              <a:defRPr sz="3200" b="1" i="0">
                <a:solidFill>
                  <a:schemeClr val="bg1"/>
                </a:solidFill>
                <a:latin typeface="Arial Narrow"/>
                <a:cs typeface="Arial Narrow"/>
              </a:defRPr>
            </a:lvl1pPr>
          </a:lstStyle>
          <a:p>
            <a:pPr marL="116205">
              <a:lnSpc>
                <a:spcPts val="3270"/>
              </a:lnSpc>
            </a:pPr>
            <a:fld id="{81D60167-4931-47E6-BA6A-407CBD079E47}" type="slidenum">
              <a:rPr spc="-25" dirty="0"/>
              <a:pPr marL="116205">
                <a:lnSpc>
                  <a:spcPts val="3270"/>
                </a:lnSpc>
              </a:pPr>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900" b="1" i="0">
                <a:solidFill>
                  <a:schemeClr val="bg1"/>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7" name="Holder 7"/>
          <p:cNvSpPr>
            <a:spLocks noGrp="1"/>
          </p:cNvSpPr>
          <p:nvPr>
            <p:ph type="sldNum" sz="quarter" idx="7"/>
          </p:nvPr>
        </p:nvSpPr>
        <p:spPr/>
        <p:txBody>
          <a:bodyPr lIns="0" tIns="0" rIns="0" bIns="0"/>
          <a:lstStyle>
            <a:lvl1pPr>
              <a:defRPr sz="3200" b="1" i="0">
                <a:solidFill>
                  <a:schemeClr val="bg1"/>
                </a:solidFill>
                <a:latin typeface="Arial Narrow"/>
                <a:cs typeface="Arial Narrow"/>
              </a:defRPr>
            </a:lvl1pPr>
          </a:lstStyle>
          <a:p>
            <a:pPr marL="116205">
              <a:lnSpc>
                <a:spcPts val="3270"/>
              </a:lnSpc>
            </a:pPr>
            <a:fld id="{81D60167-4931-47E6-BA6A-407CBD079E47}" type="slidenum">
              <a:rPr spc="-25" dirty="0"/>
              <a:pPr marL="116205">
                <a:lnSpc>
                  <a:spcPts val="3270"/>
                </a:lnSpc>
              </a:pPr>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5" name="Holder 5"/>
          <p:cNvSpPr>
            <a:spLocks noGrp="1"/>
          </p:cNvSpPr>
          <p:nvPr>
            <p:ph type="sldNum" sz="quarter" idx="7"/>
          </p:nvPr>
        </p:nvSpPr>
        <p:spPr/>
        <p:txBody>
          <a:bodyPr lIns="0" tIns="0" rIns="0" bIns="0"/>
          <a:lstStyle>
            <a:lvl1pPr>
              <a:defRPr sz="3200" b="1" i="0">
                <a:solidFill>
                  <a:schemeClr val="bg1"/>
                </a:solidFill>
                <a:latin typeface="Arial Narrow"/>
                <a:cs typeface="Arial Narrow"/>
              </a:defRPr>
            </a:lvl1pPr>
          </a:lstStyle>
          <a:p>
            <a:pPr marL="116205">
              <a:lnSpc>
                <a:spcPts val="3270"/>
              </a:lnSpc>
            </a:pPr>
            <a:fld id="{81D60167-4931-47E6-BA6A-407CBD079E47}" type="slidenum">
              <a:rPr spc="-25" dirty="0"/>
              <a:pPr marL="116205">
                <a:lnSpc>
                  <a:spcPts val="3270"/>
                </a:lnSpc>
              </a:pPr>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4" name="Holder 4"/>
          <p:cNvSpPr>
            <a:spLocks noGrp="1"/>
          </p:cNvSpPr>
          <p:nvPr>
            <p:ph type="sldNum" sz="quarter" idx="7"/>
          </p:nvPr>
        </p:nvSpPr>
        <p:spPr/>
        <p:txBody>
          <a:bodyPr lIns="0" tIns="0" rIns="0" bIns="0"/>
          <a:lstStyle>
            <a:lvl1pPr>
              <a:defRPr sz="3200" b="1" i="0">
                <a:solidFill>
                  <a:schemeClr val="bg1"/>
                </a:solidFill>
                <a:latin typeface="Arial Narrow"/>
                <a:cs typeface="Arial Narrow"/>
              </a:defRPr>
            </a:lvl1pPr>
          </a:lstStyle>
          <a:p>
            <a:pPr marL="116205">
              <a:lnSpc>
                <a:spcPts val="3270"/>
              </a:lnSpc>
            </a:pPr>
            <a:fld id="{81D60167-4931-47E6-BA6A-407CBD079E47}" type="slidenum">
              <a:rPr spc="-25" dirty="0"/>
              <a:pPr marL="116205">
                <a:lnSpc>
                  <a:spcPts val="3270"/>
                </a:lnSpc>
              </a:pPr>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319405"/>
            <a:ext cx="9804400" cy="608330"/>
          </a:xfrm>
          <a:prstGeom prst="rect">
            <a:avLst/>
          </a:prstGeom>
        </p:spPr>
        <p:txBody>
          <a:bodyPr wrap="square" lIns="0" tIns="0" rIns="0" bIns="0">
            <a:spAutoFit/>
          </a:bodyPr>
          <a:lstStyle>
            <a:lvl1pPr>
              <a:defRPr sz="3900" b="1" i="0">
                <a:solidFill>
                  <a:schemeClr val="bg1"/>
                </a:solidFill>
                <a:latin typeface="Calibri"/>
                <a:cs typeface="Calibri"/>
              </a:defRPr>
            </a:lvl1pPr>
          </a:lstStyle>
          <a:p>
            <a:endParaRPr/>
          </a:p>
        </p:txBody>
      </p:sp>
      <p:sp>
        <p:nvSpPr>
          <p:cNvPr id="3" name="Holder 3"/>
          <p:cNvSpPr>
            <a:spLocks noGrp="1"/>
          </p:cNvSpPr>
          <p:nvPr>
            <p:ph type="body" idx="1"/>
          </p:nvPr>
        </p:nvSpPr>
        <p:spPr>
          <a:xfrm>
            <a:off x="932720" y="3652520"/>
            <a:ext cx="8827958" cy="2806065"/>
          </a:xfrm>
          <a:prstGeom prst="rect">
            <a:avLst/>
          </a:prstGeom>
        </p:spPr>
        <p:txBody>
          <a:bodyPr wrap="square" lIns="0" tIns="0" rIns="0" bIns="0">
            <a:spAutoFit/>
          </a:bodyPr>
          <a:lstStyle>
            <a:lvl1pPr>
              <a:defRPr sz="4900" b="1" i="0">
                <a:solidFill>
                  <a:schemeClr val="bg1"/>
                </a:solidFill>
                <a:latin typeface="Arial Narrow"/>
                <a:cs typeface="Arial Narrow"/>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10/31/2018</a:t>
            </a:fld>
            <a:endParaRPr lang="en-US"/>
          </a:p>
        </p:txBody>
      </p:sp>
      <p:sp>
        <p:nvSpPr>
          <p:cNvPr id="6" name="Holder 6"/>
          <p:cNvSpPr>
            <a:spLocks noGrp="1"/>
          </p:cNvSpPr>
          <p:nvPr>
            <p:ph type="sldNum" sz="quarter" idx="7"/>
          </p:nvPr>
        </p:nvSpPr>
        <p:spPr>
          <a:xfrm>
            <a:off x="9782708" y="6659871"/>
            <a:ext cx="416559" cy="436879"/>
          </a:xfrm>
          <a:prstGeom prst="rect">
            <a:avLst/>
          </a:prstGeom>
        </p:spPr>
        <p:txBody>
          <a:bodyPr wrap="square" lIns="0" tIns="0" rIns="0" bIns="0">
            <a:spAutoFit/>
          </a:bodyPr>
          <a:lstStyle>
            <a:lvl1pPr>
              <a:defRPr sz="3200" b="1" i="0">
                <a:solidFill>
                  <a:schemeClr val="bg1"/>
                </a:solidFill>
                <a:latin typeface="Arial Narrow"/>
                <a:cs typeface="Arial Narrow"/>
              </a:defRPr>
            </a:lvl1pPr>
          </a:lstStyle>
          <a:p>
            <a:pPr marL="116205">
              <a:lnSpc>
                <a:spcPts val="3270"/>
              </a:lnSpc>
            </a:pPr>
            <a:fld id="{81D60167-4931-47E6-BA6A-407CBD079E47}" type="slidenum">
              <a:rPr spc="-25" dirty="0"/>
              <a:pPr marL="116205">
                <a:lnSpc>
                  <a:spcPts val="3270"/>
                </a:lnSpc>
              </a:pPr>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12"/>
            <a:ext cx="9777730" cy="5902960"/>
          </a:xfrm>
          <a:custGeom>
            <a:avLst/>
            <a:gdLst/>
            <a:ahLst/>
            <a:cxnLst/>
            <a:rect l="l" t="t" r="r" b="b"/>
            <a:pathLst>
              <a:path w="9777730" h="5902960">
                <a:moveTo>
                  <a:pt x="0" y="5902718"/>
                </a:moveTo>
                <a:lnTo>
                  <a:pt x="9777603" y="5902718"/>
                </a:lnTo>
                <a:lnTo>
                  <a:pt x="9777603" y="0"/>
                </a:lnTo>
                <a:lnTo>
                  <a:pt x="0" y="0"/>
                </a:lnTo>
                <a:lnTo>
                  <a:pt x="0" y="5902718"/>
                </a:lnTo>
                <a:close/>
              </a:path>
            </a:pathLst>
          </a:custGeom>
          <a:solidFill>
            <a:srgbClr val="4D4B72"/>
          </a:solidFill>
        </p:spPr>
        <p:txBody>
          <a:bodyPr wrap="square" lIns="0" tIns="0" rIns="0" bIns="0" rtlCol="0"/>
          <a:lstStyle/>
          <a:p>
            <a:endParaRPr/>
          </a:p>
        </p:txBody>
      </p:sp>
      <p:sp>
        <p:nvSpPr>
          <p:cNvPr id="4" name="object 4"/>
          <p:cNvSpPr/>
          <p:nvPr/>
        </p:nvSpPr>
        <p:spPr>
          <a:xfrm>
            <a:off x="457200" y="5902718"/>
            <a:ext cx="9777730" cy="1200150"/>
          </a:xfrm>
          <a:custGeom>
            <a:avLst/>
            <a:gdLst/>
            <a:ahLst/>
            <a:cxnLst/>
            <a:rect l="l" t="t" r="r" b="b"/>
            <a:pathLst>
              <a:path w="9777730" h="1200150">
                <a:moveTo>
                  <a:pt x="9777603" y="0"/>
                </a:moveTo>
                <a:lnTo>
                  <a:pt x="0" y="0"/>
                </a:lnTo>
                <a:lnTo>
                  <a:pt x="4888801" y="1200086"/>
                </a:lnTo>
                <a:lnTo>
                  <a:pt x="9777603" y="0"/>
                </a:lnTo>
                <a:close/>
              </a:path>
            </a:pathLst>
          </a:custGeom>
          <a:solidFill>
            <a:srgbClr val="4D4B72"/>
          </a:solidFill>
        </p:spPr>
        <p:txBody>
          <a:bodyPr wrap="square" lIns="0" tIns="0" rIns="0" bIns="0" rtlCol="0"/>
          <a:lstStyle/>
          <a:p>
            <a:endParaRPr/>
          </a:p>
        </p:txBody>
      </p:sp>
      <p:sp>
        <p:nvSpPr>
          <p:cNvPr id="5" name="object 5"/>
          <p:cNvSpPr txBox="1">
            <a:spLocks noGrp="1"/>
          </p:cNvSpPr>
          <p:nvPr>
            <p:ph type="title"/>
          </p:nvPr>
        </p:nvSpPr>
        <p:spPr>
          <a:xfrm>
            <a:off x="4101896" y="279400"/>
            <a:ext cx="2495550" cy="880110"/>
          </a:xfrm>
          <a:prstGeom prst="rect">
            <a:avLst/>
          </a:prstGeom>
        </p:spPr>
        <p:txBody>
          <a:bodyPr vert="horz" wrap="square" lIns="0" tIns="0" rIns="0" bIns="0" rtlCol="0">
            <a:spAutoFit/>
          </a:bodyPr>
          <a:lstStyle/>
          <a:p>
            <a:pPr marL="12700">
              <a:lnSpc>
                <a:spcPct val="100000"/>
              </a:lnSpc>
            </a:pPr>
            <a:r>
              <a:rPr sz="5600" spc="-70" smtClean="0">
                <a:latin typeface="Arial Narrow"/>
                <a:cs typeface="Arial Narrow"/>
              </a:rPr>
              <a:t>3</a:t>
            </a:r>
            <a:r>
              <a:rPr lang="ru-RU" sz="5600" spc="-70" dirty="0" smtClean="0">
                <a:latin typeface="Arial Narrow"/>
                <a:cs typeface="Arial Narrow"/>
              </a:rPr>
              <a:t>-</a:t>
            </a:r>
            <a:r>
              <a:rPr lang="kk-KZ" sz="5600" spc="-70" dirty="0" smtClean="0">
                <a:latin typeface="Arial Narrow"/>
                <a:cs typeface="Arial Narrow"/>
              </a:rPr>
              <a:t>сабақ</a:t>
            </a:r>
            <a:endParaRPr sz="5600">
              <a:latin typeface="Arial Narrow"/>
              <a:cs typeface="Arial Narrow"/>
            </a:endParaRPr>
          </a:p>
        </p:txBody>
      </p:sp>
      <p:sp>
        <p:nvSpPr>
          <p:cNvPr id="6" name="object 6"/>
          <p:cNvSpPr txBox="1">
            <a:spLocks noGrp="1"/>
          </p:cNvSpPr>
          <p:nvPr>
            <p:ph type="body" idx="1"/>
          </p:nvPr>
        </p:nvSpPr>
        <p:spPr>
          <a:xfrm>
            <a:off x="932720" y="3652520"/>
            <a:ext cx="8827958" cy="3924151"/>
          </a:xfrm>
          <a:prstGeom prst="rect">
            <a:avLst/>
          </a:prstGeom>
        </p:spPr>
        <p:txBody>
          <a:bodyPr vert="horz" wrap="square" lIns="0" tIns="0" rIns="0" bIns="0" rtlCol="0">
            <a:spAutoFit/>
          </a:bodyPr>
          <a:lstStyle/>
          <a:p>
            <a:pPr marL="4445" algn="ctr">
              <a:lnSpc>
                <a:spcPts val="5440"/>
              </a:lnSpc>
            </a:pPr>
            <a:r>
              <a:rPr spc="-330" smtClean="0"/>
              <a:t>Т</a:t>
            </a:r>
            <a:r>
              <a:rPr lang="kk-KZ" spc="-330" dirty="0" smtClean="0"/>
              <a:t>АҚЫРЫП:</a:t>
            </a:r>
            <a:endParaRPr spc="-330" dirty="0"/>
          </a:p>
          <a:p>
            <a:pPr algn="ctr">
              <a:lnSpc>
                <a:spcPts val="8690"/>
              </a:lnSpc>
            </a:pPr>
            <a:r>
              <a:rPr lang="kk-KZ" sz="7800" spc="-455" dirty="0" smtClean="0"/>
              <a:t>АҚПАРАТТЫ ТАҒАМ ДЕП ҚАРАСТЫРСАҚ ...</a:t>
            </a:r>
            <a:endParaRPr sz="7800"/>
          </a:p>
          <a:p>
            <a:pPr marL="169545" marR="154305" algn="ctr">
              <a:lnSpc>
                <a:spcPts val="3700"/>
              </a:lnSpc>
              <a:spcBef>
                <a:spcPts val="409"/>
              </a:spcBef>
            </a:pPr>
            <a:r>
              <a:rPr lang="kk-KZ" sz="3600" spc="-215" dirty="0" smtClean="0"/>
              <a:t>АҚПАРАТТЫҚ “ФАСТФУД” СЫНИ ОЙЛАУҒА ҚАЛАЙ ӘСЕР ЕТЕДІ?</a:t>
            </a:r>
            <a:endParaRPr sz="3600"/>
          </a:p>
        </p:txBody>
      </p:sp>
      <p:sp>
        <p:nvSpPr>
          <p:cNvPr id="7" name="object 7"/>
          <p:cNvSpPr/>
          <p:nvPr/>
        </p:nvSpPr>
        <p:spPr>
          <a:xfrm>
            <a:off x="1937600" y="1383690"/>
            <a:ext cx="3438004" cy="22603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045532" y="1262595"/>
            <a:ext cx="3636949" cy="220008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13408" y="12"/>
            <a:ext cx="2778594"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44500" y="442594"/>
            <a:ext cx="7482205" cy="1200329"/>
          </a:xfrm>
          <a:prstGeom prst="rect">
            <a:avLst/>
          </a:prstGeom>
        </p:spPr>
        <p:txBody>
          <a:bodyPr vert="horz" wrap="square" lIns="0" tIns="0" rIns="0" bIns="0" rtlCol="0">
            <a:spAutoFit/>
          </a:bodyPr>
          <a:lstStyle/>
          <a:p>
            <a:r>
              <a:rPr lang="kk-KZ" dirty="0" smtClean="0">
                <a:solidFill>
                  <a:srgbClr val="002060"/>
                </a:solidFill>
              </a:rPr>
              <a:t>Ақпараттық тұтыну несімен қауіпті?</a:t>
            </a:r>
            <a:endParaRPr lang="ru-RU" dirty="0">
              <a:solidFill>
                <a:srgbClr val="002060"/>
              </a:solidFill>
            </a:endParaRPr>
          </a:p>
        </p:txBody>
      </p:sp>
      <p:sp>
        <p:nvSpPr>
          <p:cNvPr id="4" name="object 4"/>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5" name="object 5"/>
          <p:cNvSpPr txBox="1"/>
          <p:nvPr/>
        </p:nvSpPr>
        <p:spPr>
          <a:xfrm>
            <a:off x="9795408" y="6587414"/>
            <a:ext cx="391160"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10</a:t>
            </a:r>
            <a:endParaRPr sz="3200">
              <a:latin typeface="Arial Narrow"/>
              <a:cs typeface="Arial Narrow"/>
            </a:endParaRPr>
          </a:p>
        </p:txBody>
      </p:sp>
      <p:sp>
        <p:nvSpPr>
          <p:cNvPr id="6" name="object 6"/>
          <p:cNvSpPr txBox="1"/>
          <p:nvPr/>
        </p:nvSpPr>
        <p:spPr>
          <a:xfrm>
            <a:off x="444500" y="1660728"/>
            <a:ext cx="7785100" cy="4801314"/>
          </a:xfrm>
          <a:prstGeom prst="rect">
            <a:avLst/>
          </a:prstGeom>
        </p:spPr>
        <p:txBody>
          <a:bodyPr vert="horz" wrap="square" lIns="0" tIns="0" rIns="0" bIns="0" rtlCol="0">
            <a:spAutoFit/>
          </a:bodyPr>
          <a:lstStyle/>
          <a:p>
            <a:r>
              <a:rPr lang="kk-KZ" sz="2400" dirty="0" smtClean="0"/>
              <a:t>Сыни ойлау қабілетінің жұмыс істемей қалған сәтінде қауіпті.</a:t>
            </a:r>
            <a:endParaRPr lang="ru-RU" sz="2400" dirty="0" smtClean="0"/>
          </a:p>
          <a:p>
            <a:r>
              <a:rPr lang="kk-KZ" sz="2400" dirty="0" smtClean="0"/>
              <a:t> </a:t>
            </a:r>
            <a:endParaRPr lang="ru-RU" sz="2400" dirty="0" smtClean="0"/>
          </a:p>
          <a:p>
            <a:r>
              <a:rPr lang="kk-KZ" sz="2400" dirty="0" smtClean="0"/>
              <a:t>Сыни ойлау бағдарды жоғалтып алмауға, дұрыс шешім қабылдауға және зияны тиетін нәрселерден бас тартуға көмектесетін қабілет. Сыни ойлау қабілеті тоқтап қалғанда адам талдау қабілетінен айрылады. Нәтижесінде адам оқығанның барлығына сене беретін болады. Жазылғанның барлығына сене беруге болмайды. </a:t>
            </a:r>
            <a:endParaRPr lang="ru-RU" sz="2400" dirty="0" smtClean="0"/>
          </a:p>
          <a:p>
            <a:r>
              <a:rPr lang="kk-KZ" sz="2400" dirty="0" smtClean="0"/>
              <a:t> </a:t>
            </a:r>
            <a:endParaRPr lang="ru-RU" sz="2400" dirty="0" smtClean="0"/>
          </a:p>
          <a:p>
            <a:r>
              <a:rPr lang="kk-KZ" sz="2400" b="1" dirty="0" smtClean="0"/>
              <a:t>Өзіңізге мына сұрақтарды қойыңыз:</a:t>
            </a:r>
            <a:endParaRPr lang="ru-RU" sz="2400" b="1" dirty="0" smtClean="0"/>
          </a:p>
          <a:p>
            <a:r>
              <a:rPr lang="kk-KZ" sz="2400" i="1" dirty="0" smtClean="0"/>
              <a:t>Бұл ақпаратты қалай қолдануға болады?</a:t>
            </a:r>
            <a:endParaRPr lang="ru-RU" sz="2400" i="1" dirty="0" smtClean="0"/>
          </a:p>
          <a:p>
            <a:r>
              <a:rPr lang="kk-KZ" sz="2400" i="1" dirty="0" smtClean="0"/>
              <a:t>Бұл ақпарат сіздің өміріңізді жақсартуға жарай ма?</a:t>
            </a:r>
            <a:endParaRPr lang="ru-RU" sz="2400" i="1" dirty="0"/>
          </a:p>
        </p:txBody>
      </p:sp>
      <p:sp>
        <p:nvSpPr>
          <p:cNvPr id="7" name="object 7"/>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8" name="object 8"/>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183539"/>
            <a:ext cx="7115276" cy="71152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3270"/>
              </a:lnSpc>
            </a:pPr>
            <a:fld id="{81D60167-4931-47E6-BA6A-407CBD079E47}" type="slidenum">
              <a:rPr spc="-25" dirty="0"/>
              <a:pPr marL="25400">
                <a:lnSpc>
                  <a:spcPts val="3270"/>
                </a:lnSpc>
              </a:pPr>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45988" y="12"/>
            <a:ext cx="5346014"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60" dirty="0">
                <a:solidFill>
                  <a:srgbClr val="4D4B72"/>
                </a:solidFill>
              </a:rPr>
              <a:t>Фейк</a:t>
            </a:r>
          </a:p>
        </p:txBody>
      </p:sp>
      <p:sp>
        <p:nvSpPr>
          <p:cNvPr id="4" name="object 4"/>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5" name="object 5"/>
          <p:cNvSpPr txBox="1"/>
          <p:nvPr/>
        </p:nvSpPr>
        <p:spPr>
          <a:xfrm>
            <a:off x="444500" y="1404785"/>
            <a:ext cx="5996305" cy="3447098"/>
          </a:xfrm>
          <a:prstGeom prst="rect">
            <a:avLst/>
          </a:prstGeom>
        </p:spPr>
        <p:txBody>
          <a:bodyPr vert="horz" wrap="square" lIns="0" tIns="0" rIns="0" bIns="0" rtlCol="0">
            <a:spAutoFit/>
          </a:bodyPr>
          <a:lstStyle/>
          <a:p>
            <a:r>
              <a:rPr lang="kk-KZ" sz="3200" dirty="0" smtClean="0"/>
              <a:t>Жалған («фейк») жаңалықтар </a:t>
            </a:r>
            <a:r>
              <a:rPr lang="ru-RU" sz="3200" dirty="0" smtClean="0"/>
              <a:t>– </a:t>
            </a:r>
            <a:r>
              <a:rPr lang="kk-KZ" sz="3200" dirty="0" smtClean="0"/>
              <a:t>бұл ақпараттық мистификация немесе әлеуметтік желіде және дәстүрлі БАҚ</a:t>
            </a:r>
            <a:r>
              <a:rPr lang="ru-RU" sz="3200" dirty="0" smtClean="0"/>
              <a:t>-та тер</a:t>
            </a:r>
            <a:r>
              <a:rPr lang="kk-KZ" sz="3200" dirty="0" smtClean="0"/>
              <a:t>іс ақпаратты қасақана тарату. Бұл көбіне саяси немесе қаржылық пайданы көздейді.</a:t>
            </a:r>
            <a:endParaRPr lang="ru-RU" sz="3200" dirty="0"/>
          </a:p>
        </p:txBody>
      </p:sp>
      <p:sp>
        <p:nvSpPr>
          <p:cNvPr id="6" name="object 6"/>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7" name="object 7"/>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3270"/>
              </a:lnSpc>
            </a:pPr>
            <a:fld id="{81D60167-4931-47E6-BA6A-407CBD079E47}" type="slidenum">
              <a:rPr spc="-25" dirty="0"/>
              <a:pPr marL="25400">
                <a:lnSpc>
                  <a:spcPts val="3270"/>
                </a:lnSpc>
              </a:pPr>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12"/>
            <a:ext cx="8633599" cy="66455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p:nvPr/>
        </p:nvSpPr>
        <p:spPr>
          <a:xfrm>
            <a:off x="0" y="12"/>
            <a:ext cx="0" cy="1053465"/>
          </a:xfrm>
          <a:custGeom>
            <a:avLst/>
            <a:gdLst/>
            <a:ahLst/>
            <a:cxnLst/>
            <a:rect l="l" t="t" r="r" b="b"/>
            <a:pathLst>
              <a:path h="1053465">
                <a:moveTo>
                  <a:pt x="0" y="0"/>
                </a:moveTo>
                <a:lnTo>
                  <a:pt x="0" y="1052995"/>
                </a:lnTo>
              </a:path>
            </a:pathLst>
          </a:custGeom>
          <a:ln w="3175">
            <a:solidFill>
              <a:srgbClr val="4D4B72"/>
            </a:solidFill>
          </a:ln>
        </p:spPr>
        <p:txBody>
          <a:bodyPr wrap="square" lIns="0" tIns="0" rIns="0" bIns="0" rtlCol="0"/>
          <a:lstStyle/>
          <a:p>
            <a:endParaRPr/>
          </a:p>
        </p:txBody>
      </p:sp>
      <p:sp>
        <p:nvSpPr>
          <p:cNvPr id="5" name="object 5"/>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6" name="object 6"/>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25400">
              <a:lnSpc>
                <a:spcPts val="3270"/>
              </a:lnSpc>
            </a:pPr>
            <a:fld id="{81D60167-4931-47E6-BA6A-407CBD079E47}" type="slidenum">
              <a:rPr spc="-25" dirty="0"/>
              <a:pPr marL="25400">
                <a:lnSpc>
                  <a:spcPts val="3270"/>
                </a:lnSpc>
              </a:pPr>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12"/>
            <a:ext cx="5699290" cy="66455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3270"/>
              </a:lnSpc>
            </a:pPr>
            <a:fld id="{81D60167-4931-47E6-BA6A-407CBD079E47}" type="slidenum">
              <a:rPr spc="-25" dirty="0"/>
              <a:pPr marL="25400">
                <a:lnSpc>
                  <a:spcPts val="3270"/>
                </a:lnSpc>
              </a:pPr>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3270"/>
              </a:lnSpc>
            </a:pPr>
            <a:fld id="{81D60167-4931-47E6-BA6A-407CBD079E47}" type="slidenum">
              <a:rPr spc="-25" dirty="0"/>
              <a:pPr marL="25400">
                <a:lnSpc>
                  <a:spcPts val="3270"/>
                </a:lnSpc>
              </a:pPr>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599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3270"/>
              </a:lnSpc>
            </a:pPr>
            <a:fld id="{81D60167-4931-47E6-BA6A-407CBD079E47}" type="slidenum">
              <a:rPr spc="-25" dirty="0"/>
              <a:pPr marL="25400">
                <a:lnSpc>
                  <a:spcPts val="3270"/>
                </a:lnSpc>
              </a:pPr>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204" dirty="0">
                <a:solidFill>
                  <a:srgbClr val="4D4B72"/>
                </a:solidFill>
              </a:rPr>
              <a:t>Есть</a:t>
            </a:r>
            <a:r>
              <a:rPr spc="-110" dirty="0">
                <a:solidFill>
                  <a:srgbClr val="4D4B72"/>
                </a:solidFill>
              </a:rPr>
              <a:t> </a:t>
            </a:r>
            <a:r>
              <a:rPr spc="140" dirty="0">
                <a:solidFill>
                  <a:srgbClr val="4D4B72"/>
                </a:solidFill>
              </a:rPr>
              <a:t>фейки</a:t>
            </a:r>
            <a:r>
              <a:rPr spc="-110" dirty="0">
                <a:solidFill>
                  <a:srgbClr val="4D4B72"/>
                </a:solidFill>
              </a:rPr>
              <a:t> </a:t>
            </a:r>
            <a:r>
              <a:rPr spc="155" dirty="0">
                <a:solidFill>
                  <a:srgbClr val="4D4B72"/>
                </a:solidFill>
              </a:rPr>
              <a:t>и</a:t>
            </a:r>
            <a:r>
              <a:rPr spc="-110" dirty="0">
                <a:solidFill>
                  <a:srgbClr val="4D4B72"/>
                </a:solidFill>
              </a:rPr>
              <a:t> </a:t>
            </a:r>
            <a:r>
              <a:rPr spc="130" dirty="0">
                <a:solidFill>
                  <a:srgbClr val="4D4B72"/>
                </a:solidFill>
              </a:rPr>
              <a:t>на</a:t>
            </a:r>
            <a:r>
              <a:rPr spc="-110" dirty="0">
                <a:solidFill>
                  <a:srgbClr val="4D4B72"/>
                </a:solidFill>
              </a:rPr>
              <a:t> </a:t>
            </a:r>
            <a:r>
              <a:rPr spc="114" dirty="0">
                <a:solidFill>
                  <a:srgbClr val="4D4B72"/>
                </a:solidFill>
              </a:rPr>
              <a:t>телевидении:</a:t>
            </a:r>
          </a:p>
        </p:txBody>
      </p:sp>
      <p:sp>
        <p:nvSpPr>
          <p:cNvPr id="3" name="object 3"/>
          <p:cNvSpPr/>
          <p:nvPr/>
        </p:nvSpPr>
        <p:spPr>
          <a:xfrm>
            <a:off x="8784005" y="1220584"/>
            <a:ext cx="1516265" cy="13388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98001" y="1890001"/>
            <a:ext cx="6095999" cy="42545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6" name="object 6"/>
          <p:cNvSpPr/>
          <p:nvPr/>
        </p:nvSpPr>
        <p:spPr>
          <a:xfrm>
            <a:off x="8575192" y="207742"/>
            <a:ext cx="1012913" cy="66594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490874" y="172059"/>
            <a:ext cx="1071511" cy="64819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3223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9733" y="192582"/>
            <a:ext cx="1516265" cy="13388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7200" y="86766"/>
            <a:ext cx="3695700" cy="14604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98001" y="1638871"/>
            <a:ext cx="6095999" cy="42545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86759" y="6587414"/>
            <a:ext cx="208279"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2</a:t>
            </a:r>
            <a:endParaRPr sz="3200">
              <a:latin typeface="Arial Narrow"/>
              <a:cs typeface="Arial Narrow"/>
            </a:endParaRPr>
          </a:p>
        </p:txBody>
      </p:sp>
      <p:sp>
        <p:nvSpPr>
          <p:cNvPr id="3" name="object 3"/>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4" name="object 4"/>
          <p:cNvSpPr/>
          <p:nvPr/>
        </p:nvSpPr>
        <p:spPr>
          <a:xfrm>
            <a:off x="5520994" y="5849881"/>
            <a:ext cx="815887" cy="8158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6330" y="1948216"/>
            <a:ext cx="815887" cy="81588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521998" y="1268336"/>
            <a:ext cx="821296" cy="82129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521985" y="3543065"/>
            <a:ext cx="821289" cy="82128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520994" y="4761325"/>
            <a:ext cx="821289" cy="82128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521985" y="2399861"/>
            <a:ext cx="821289" cy="82128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56330" y="5180348"/>
            <a:ext cx="821289" cy="821289"/>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6489776" y="5915455"/>
            <a:ext cx="2407920" cy="686435"/>
          </a:xfrm>
          <a:prstGeom prst="rect">
            <a:avLst/>
          </a:prstGeom>
        </p:spPr>
        <p:txBody>
          <a:bodyPr vert="horz" wrap="square" lIns="0" tIns="0" rIns="0" bIns="0" rtlCol="0">
            <a:spAutoFit/>
          </a:bodyPr>
          <a:lstStyle/>
          <a:p>
            <a:pPr marL="12700">
              <a:lnSpc>
                <a:spcPct val="100000"/>
              </a:lnSpc>
            </a:pPr>
            <a:r>
              <a:rPr sz="4350" b="1" spc="-55" dirty="0">
                <a:solidFill>
                  <a:srgbClr val="1D1D1B"/>
                </a:solidFill>
                <a:latin typeface="Arial Narrow"/>
                <a:cs typeface="Arial Narrow"/>
              </a:rPr>
              <a:t>204 000</a:t>
            </a:r>
            <a:r>
              <a:rPr sz="4350" b="1" spc="-640" dirty="0">
                <a:solidFill>
                  <a:srgbClr val="1D1D1B"/>
                </a:solidFill>
                <a:latin typeface="Arial Narrow"/>
                <a:cs typeface="Arial Narrow"/>
              </a:rPr>
              <a:t> </a:t>
            </a:r>
            <a:r>
              <a:rPr sz="4350" b="1" spc="-55" dirty="0">
                <a:solidFill>
                  <a:srgbClr val="1D1D1B"/>
                </a:solidFill>
                <a:latin typeface="Arial Narrow"/>
                <a:cs typeface="Arial Narrow"/>
              </a:rPr>
              <a:t>000</a:t>
            </a:r>
            <a:endParaRPr sz="4350">
              <a:latin typeface="Arial Narrow"/>
              <a:cs typeface="Arial Narrow"/>
            </a:endParaRPr>
          </a:p>
        </p:txBody>
      </p:sp>
      <p:sp>
        <p:nvSpPr>
          <p:cNvPr id="12" name="object 12"/>
          <p:cNvSpPr txBox="1"/>
          <p:nvPr/>
        </p:nvSpPr>
        <p:spPr>
          <a:xfrm>
            <a:off x="6489776" y="6462955"/>
            <a:ext cx="1927225" cy="523220"/>
          </a:xfrm>
          <a:prstGeom prst="rect">
            <a:avLst/>
          </a:prstGeom>
        </p:spPr>
        <p:txBody>
          <a:bodyPr vert="horz" wrap="square" lIns="0" tIns="0" rIns="0" bIns="0" rtlCol="0">
            <a:spAutoFit/>
          </a:bodyPr>
          <a:lstStyle/>
          <a:p>
            <a:pPr marL="12700">
              <a:lnSpc>
                <a:spcPct val="100000"/>
              </a:lnSpc>
            </a:pPr>
            <a:r>
              <a:rPr lang="ru-RU" sz="1700" spc="20" dirty="0" smtClean="0">
                <a:solidFill>
                  <a:srgbClr val="1D1D1B"/>
                </a:solidFill>
                <a:latin typeface="Calibri"/>
                <a:cs typeface="Calibri"/>
              </a:rPr>
              <a:t>Э</a:t>
            </a:r>
            <a:r>
              <a:rPr sz="1700" spc="20" smtClean="0">
                <a:solidFill>
                  <a:srgbClr val="1D1D1B"/>
                </a:solidFill>
                <a:latin typeface="Calibri"/>
                <a:cs typeface="Calibri"/>
              </a:rPr>
              <a:t>лектрон</a:t>
            </a:r>
            <a:r>
              <a:rPr lang="kk-KZ" sz="1700" spc="20" dirty="0" smtClean="0">
                <a:solidFill>
                  <a:srgbClr val="1D1D1B"/>
                </a:solidFill>
                <a:latin typeface="Calibri"/>
                <a:cs typeface="Calibri"/>
              </a:rPr>
              <a:t>ды хат жолданады</a:t>
            </a:r>
            <a:endParaRPr sz="1700">
              <a:latin typeface="Calibri"/>
              <a:cs typeface="Calibri"/>
            </a:endParaRPr>
          </a:p>
        </p:txBody>
      </p:sp>
      <p:sp>
        <p:nvSpPr>
          <p:cNvPr id="13" name="object 13"/>
          <p:cNvSpPr txBox="1"/>
          <p:nvPr/>
        </p:nvSpPr>
        <p:spPr>
          <a:xfrm>
            <a:off x="1425105" y="1292605"/>
            <a:ext cx="1920239" cy="686435"/>
          </a:xfrm>
          <a:prstGeom prst="rect">
            <a:avLst/>
          </a:prstGeom>
        </p:spPr>
        <p:txBody>
          <a:bodyPr vert="horz" wrap="square" lIns="0" tIns="0" rIns="0" bIns="0" rtlCol="0">
            <a:spAutoFit/>
          </a:bodyPr>
          <a:lstStyle/>
          <a:p>
            <a:pPr marL="12700">
              <a:lnSpc>
                <a:spcPct val="100000"/>
              </a:lnSpc>
            </a:pPr>
            <a:r>
              <a:rPr sz="4350" b="1" spc="-55" dirty="0">
                <a:solidFill>
                  <a:srgbClr val="1D1D1B"/>
                </a:solidFill>
                <a:latin typeface="Arial Narrow"/>
                <a:cs typeface="Arial Narrow"/>
              </a:rPr>
              <a:t>6 000</a:t>
            </a:r>
            <a:r>
              <a:rPr sz="4350" b="1" spc="-625" dirty="0">
                <a:solidFill>
                  <a:srgbClr val="1D1D1B"/>
                </a:solidFill>
                <a:latin typeface="Arial Narrow"/>
                <a:cs typeface="Arial Narrow"/>
              </a:rPr>
              <a:t> </a:t>
            </a:r>
            <a:r>
              <a:rPr sz="4350" b="1" spc="-55" dirty="0">
                <a:solidFill>
                  <a:srgbClr val="1D1D1B"/>
                </a:solidFill>
                <a:latin typeface="Arial Narrow"/>
                <a:cs typeface="Arial Narrow"/>
              </a:rPr>
              <a:t>000</a:t>
            </a:r>
            <a:endParaRPr sz="4350">
              <a:latin typeface="Arial Narrow"/>
              <a:cs typeface="Arial Narrow"/>
            </a:endParaRPr>
          </a:p>
        </p:txBody>
      </p:sp>
      <p:sp>
        <p:nvSpPr>
          <p:cNvPr id="14" name="object 14"/>
          <p:cNvSpPr txBox="1"/>
          <p:nvPr/>
        </p:nvSpPr>
        <p:spPr>
          <a:xfrm>
            <a:off x="1425105" y="1163967"/>
            <a:ext cx="1720850" cy="266700"/>
          </a:xfrm>
          <a:prstGeom prst="rect">
            <a:avLst/>
          </a:prstGeom>
        </p:spPr>
        <p:txBody>
          <a:bodyPr vert="horz" wrap="square" lIns="0" tIns="0" rIns="0" bIns="0" rtlCol="0">
            <a:spAutoFit/>
          </a:bodyPr>
          <a:lstStyle/>
          <a:p>
            <a:pPr marL="12700">
              <a:lnSpc>
                <a:spcPct val="100000"/>
              </a:lnSpc>
            </a:pPr>
            <a:r>
              <a:rPr lang="en-US" sz="1700" spc="20" dirty="0" err="1" smtClean="0">
                <a:solidFill>
                  <a:srgbClr val="1D1D1B"/>
                </a:solidFill>
                <a:latin typeface="Calibri"/>
                <a:cs typeface="Calibri"/>
              </a:rPr>
              <a:t>Facebook</a:t>
            </a:r>
            <a:r>
              <a:rPr lang="en-US" sz="1700" spc="20" dirty="0" smtClean="0">
                <a:solidFill>
                  <a:srgbClr val="1D1D1B"/>
                </a:solidFill>
                <a:latin typeface="Calibri"/>
                <a:cs typeface="Calibri"/>
              </a:rPr>
              <a:t>-</a:t>
            </a:r>
            <a:r>
              <a:rPr lang="kk-KZ" sz="1700" spc="20" dirty="0" smtClean="0">
                <a:solidFill>
                  <a:srgbClr val="1D1D1B"/>
                </a:solidFill>
                <a:latin typeface="Calibri"/>
                <a:cs typeface="Calibri"/>
              </a:rPr>
              <a:t>те</a:t>
            </a:r>
            <a:endParaRPr sz="1700">
              <a:latin typeface="Calibri"/>
              <a:cs typeface="Calibri"/>
            </a:endParaRPr>
          </a:p>
        </p:txBody>
      </p:sp>
      <p:sp>
        <p:nvSpPr>
          <p:cNvPr id="15" name="object 15"/>
          <p:cNvSpPr txBox="1"/>
          <p:nvPr/>
        </p:nvSpPr>
        <p:spPr>
          <a:xfrm>
            <a:off x="1425105" y="1840103"/>
            <a:ext cx="2165350" cy="846455"/>
          </a:xfrm>
          <a:prstGeom prst="rect">
            <a:avLst/>
          </a:prstGeom>
        </p:spPr>
        <p:txBody>
          <a:bodyPr vert="horz" wrap="square" lIns="0" tIns="0" rIns="0" bIns="0" rtlCol="0">
            <a:spAutoFit/>
          </a:bodyPr>
          <a:lstStyle/>
          <a:p>
            <a:pPr marL="12700">
              <a:lnSpc>
                <a:spcPts val="1680"/>
              </a:lnSpc>
            </a:pPr>
            <a:r>
              <a:rPr lang="kk-KZ" sz="1700" spc="25" dirty="0" smtClean="0">
                <a:solidFill>
                  <a:srgbClr val="1D1D1B"/>
                </a:solidFill>
                <a:latin typeface="Calibri"/>
                <a:cs typeface="Calibri"/>
              </a:rPr>
              <a:t>Парақша қаралады</a:t>
            </a:r>
            <a:endParaRPr sz="1700">
              <a:latin typeface="Calibri"/>
              <a:cs typeface="Calibri"/>
            </a:endParaRPr>
          </a:p>
          <a:p>
            <a:pPr marL="12700">
              <a:lnSpc>
                <a:spcPts val="4800"/>
              </a:lnSpc>
            </a:pPr>
            <a:r>
              <a:rPr sz="4350" b="1" spc="-55" dirty="0">
                <a:solidFill>
                  <a:srgbClr val="1D1D1B"/>
                </a:solidFill>
                <a:latin typeface="Arial Narrow"/>
                <a:cs typeface="Arial Narrow"/>
              </a:rPr>
              <a:t>20 000</a:t>
            </a:r>
            <a:r>
              <a:rPr sz="4350" b="1" spc="-620" dirty="0">
                <a:solidFill>
                  <a:srgbClr val="1D1D1B"/>
                </a:solidFill>
                <a:latin typeface="Arial Narrow"/>
                <a:cs typeface="Arial Narrow"/>
              </a:rPr>
              <a:t> </a:t>
            </a:r>
            <a:r>
              <a:rPr sz="4350" b="1" spc="-55" dirty="0">
                <a:solidFill>
                  <a:srgbClr val="1D1D1B"/>
                </a:solidFill>
                <a:latin typeface="Arial Narrow"/>
                <a:cs typeface="Arial Narrow"/>
              </a:rPr>
              <a:t>000</a:t>
            </a:r>
            <a:endParaRPr sz="4350">
              <a:latin typeface="Arial Narrow"/>
              <a:cs typeface="Arial Narrow"/>
            </a:endParaRPr>
          </a:p>
        </p:txBody>
      </p:sp>
      <p:sp>
        <p:nvSpPr>
          <p:cNvPr id="16" name="object 16"/>
          <p:cNvSpPr txBox="1"/>
          <p:nvPr/>
        </p:nvSpPr>
        <p:spPr>
          <a:xfrm>
            <a:off x="1425105" y="2547251"/>
            <a:ext cx="2606675" cy="829310"/>
          </a:xfrm>
          <a:prstGeom prst="rect">
            <a:avLst/>
          </a:prstGeom>
        </p:spPr>
        <p:txBody>
          <a:bodyPr vert="horz" wrap="square" lIns="0" tIns="0" rIns="0" bIns="0" rtlCol="0">
            <a:spAutoFit/>
          </a:bodyPr>
          <a:lstStyle/>
          <a:p>
            <a:pPr marL="12700">
              <a:lnSpc>
                <a:spcPts val="1610"/>
              </a:lnSpc>
            </a:pPr>
            <a:r>
              <a:rPr lang="kk-KZ" sz="1700" spc="25" dirty="0" smtClean="0">
                <a:solidFill>
                  <a:srgbClr val="1D1D1B"/>
                </a:solidFill>
                <a:latin typeface="Calibri"/>
                <a:cs typeface="Calibri"/>
              </a:rPr>
              <a:t>сурет</a:t>
            </a:r>
            <a:endParaRPr sz="1700">
              <a:latin typeface="Calibri"/>
              <a:cs typeface="Calibri"/>
            </a:endParaRPr>
          </a:p>
          <a:p>
            <a:pPr marL="12700">
              <a:lnSpc>
                <a:spcPts val="4730"/>
              </a:lnSpc>
            </a:pPr>
            <a:r>
              <a:rPr sz="4350" b="1" spc="-55" dirty="0">
                <a:solidFill>
                  <a:srgbClr val="1D1D1B"/>
                </a:solidFill>
                <a:latin typeface="Arial Narrow"/>
                <a:cs typeface="Arial Narrow"/>
              </a:rPr>
              <a:t>2 460</a:t>
            </a:r>
            <a:r>
              <a:rPr sz="4350" b="1" spc="-625" dirty="0">
                <a:solidFill>
                  <a:srgbClr val="1D1D1B"/>
                </a:solidFill>
                <a:latin typeface="Arial Narrow"/>
                <a:cs typeface="Arial Narrow"/>
              </a:rPr>
              <a:t> </a:t>
            </a:r>
            <a:r>
              <a:rPr sz="4350" b="1" spc="-55" dirty="0">
                <a:solidFill>
                  <a:srgbClr val="1D1D1B"/>
                </a:solidFill>
                <a:latin typeface="Arial Narrow"/>
                <a:cs typeface="Arial Narrow"/>
              </a:rPr>
              <a:t>000</a:t>
            </a:r>
            <a:endParaRPr sz="4350">
              <a:latin typeface="Arial Narrow"/>
              <a:cs typeface="Arial Narrow"/>
            </a:endParaRPr>
          </a:p>
        </p:txBody>
      </p:sp>
      <p:sp>
        <p:nvSpPr>
          <p:cNvPr id="17" name="object 17"/>
          <p:cNvSpPr txBox="1"/>
          <p:nvPr/>
        </p:nvSpPr>
        <p:spPr>
          <a:xfrm>
            <a:off x="1425105" y="3237458"/>
            <a:ext cx="2016595" cy="261610"/>
          </a:xfrm>
          <a:prstGeom prst="rect">
            <a:avLst/>
          </a:prstGeom>
        </p:spPr>
        <p:txBody>
          <a:bodyPr vert="horz" wrap="square" lIns="0" tIns="0" rIns="0" bIns="0" rtlCol="0">
            <a:spAutoFit/>
          </a:bodyPr>
          <a:lstStyle/>
          <a:p>
            <a:pPr marL="12700">
              <a:lnSpc>
                <a:spcPct val="100000"/>
              </a:lnSpc>
            </a:pPr>
            <a:r>
              <a:rPr lang="kk-KZ" sz="1700" spc="30" dirty="0" smtClean="0">
                <a:solidFill>
                  <a:srgbClr val="1D1D1B"/>
                </a:solidFill>
                <a:latin typeface="Calibri"/>
                <a:cs typeface="Calibri"/>
              </a:rPr>
              <a:t>Жазба жарияланады</a:t>
            </a:r>
            <a:endParaRPr sz="1700">
              <a:latin typeface="Calibri"/>
              <a:cs typeface="Calibri"/>
            </a:endParaRPr>
          </a:p>
        </p:txBody>
      </p:sp>
      <p:sp>
        <p:nvSpPr>
          <p:cNvPr id="18" name="object 18"/>
          <p:cNvSpPr txBox="1">
            <a:spLocks noGrp="1"/>
          </p:cNvSpPr>
          <p:nvPr>
            <p:ph type="title"/>
          </p:nvPr>
        </p:nvSpPr>
        <p:spPr>
          <a:xfrm>
            <a:off x="444500" y="319405"/>
            <a:ext cx="9804400" cy="553998"/>
          </a:xfrm>
          <a:prstGeom prst="rect">
            <a:avLst/>
          </a:prstGeom>
        </p:spPr>
        <p:txBody>
          <a:bodyPr vert="horz" wrap="square" lIns="0" tIns="0" rIns="0" bIns="0" rtlCol="0">
            <a:spAutoFit/>
          </a:bodyPr>
          <a:lstStyle/>
          <a:p>
            <a:pPr marL="11430">
              <a:lnSpc>
                <a:spcPct val="100000"/>
              </a:lnSpc>
            </a:pPr>
            <a:r>
              <a:rPr lang="kk-KZ" sz="3600" dirty="0" smtClean="0">
                <a:solidFill>
                  <a:schemeClr val="accent1">
                    <a:lumMod val="75000"/>
                  </a:schemeClr>
                </a:solidFill>
              </a:rPr>
              <a:t>Интернетте әр минут сайын не болады?</a:t>
            </a:r>
            <a:endParaRPr sz="3500">
              <a:solidFill>
                <a:schemeClr val="accent1">
                  <a:lumMod val="75000"/>
                </a:schemeClr>
              </a:solidFill>
            </a:endParaRPr>
          </a:p>
        </p:txBody>
      </p:sp>
      <p:sp>
        <p:nvSpPr>
          <p:cNvPr id="19" name="object 19"/>
          <p:cNvSpPr txBox="1"/>
          <p:nvPr/>
        </p:nvSpPr>
        <p:spPr>
          <a:xfrm>
            <a:off x="1384300" y="4238625"/>
            <a:ext cx="3582035" cy="2431435"/>
          </a:xfrm>
          <a:prstGeom prst="rect">
            <a:avLst/>
          </a:prstGeom>
        </p:spPr>
        <p:txBody>
          <a:bodyPr vert="horz" wrap="square" lIns="0" tIns="0" rIns="0" bIns="0" rtlCol="0">
            <a:spAutoFit/>
          </a:bodyPr>
          <a:lstStyle/>
          <a:p>
            <a:pPr marL="12700">
              <a:lnSpc>
                <a:spcPts val="1575"/>
              </a:lnSpc>
            </a:pPr>
            <a:r>
              <a:rPr sz="1700" spc="15" smtClean="0">
                <a:solidFill>
                  <a:srgbClr val="1D1D1B"/>
                </a:solidFill>
                <a:latin typeface="Calibri"/>
                <a:cs typeface="Calibri"/>
              </a:rPr>
              <a:t>Youtube</a:t>
            </a:r>
            <a:r>
              <a:rPr lang="ru-RU" sz="1700" spc="-180" dirty="0" smtClean="0">
                <a:solidFill>
                  <a:srgbClr val="1D1D1B"/>
                </a:solidFill>
                <a:latin typeface="Calibri"/>
                <a:cs typeface="Calibri"/>
              </a:rPr>
              <a:t>- те </a:t>
            </a:r>
            <a:endParaRPr sz="1700">
              <a:latin typeface="Calibri"/>
              <a:cs typeface="Calibri"/>
            </a:endParaRPr>
          </a:p>
          <a:p>
            <a:pPr marL="12700">
              <a:lnSpc>
                <a:spcPts val="4385"/>
              </a:lnSpc>
            </a:pPr>
            <a:r>
              <a:rPr sz="4350" b="1" spc="-55" dirty="0">
                <a:solidFill>
                  <a:srgbClr val="1D1D1B"/>
                </a:solidFill>
                <a:latin typeface="Arial Narrow"/>
                <a:cs typeface="Arial Narrow"/>
              </a:rPr>
              <a:t>13 000</a:t>
            </a:r>
            <a:r>
              <a:rPr sz="4350" b="1" spc="-620" dirty="0">
                <a:solidFill>
                  <a:srgbClr val="1D1D1B"/>
                </a:solidFill>
                <a:latin typeface="Arial Narrow"/>
                <a:cs typeface="Arial Narrow"/>
              </a:rPr>
              <a:t> </a:t>
            </a:r>
            <a:r>
              <a:rPr sz="4350" b="1" spc="-55" dirty="0">
                <a:solidFill>
                  <a:srgbClr val="1D1D1B"/>
                </a:solidFill>
                <a:latin typeface="Arial Narrow"/>
                <a:cs typeface="Arial Narrow"/>
              </a:rPr>
              <a:t>000</a:t>
            </a:r>
            <a:endParaRPr sz="4350">
              <a:latin typeface="Arial Narrow"/>
              <a:cs typeface="Arial Narrow"/>
            </a:endParaRPr>
          </a:p>
          <a:p>
            <a:pPr lvl="0"/>
            <a:r>
              <a:rPr lang="kk-KZ" dirty="0" smtClean="0"/>
              <a:t>ролик қосылады. Бұл порталға 72 сағаттық видеохабарлама жүктеледі. Youtube-ке бір минуттың ішінде жүктелген видеоларды көріп шығу үшін сіз үш тәулік бойы тамақ ішпей, ұйықтамай көруіңіз керек.</a:t>
            </a:r>
            <a:endParaRPr lang="ru-RU" dirty="0"/>
          </a:p>
        </p:txBody>
      </p:sp>
      <p:sp>
        <p:nvSpPr>
          <p:cNvPr id="20" name="object 20"/>
          <p:cNvSpPr txBox="1"/>
          <p:nvPr/>
        </p:nvSpPr>
        <p:spPr>
          <a:xfrm>
            <a:off x="6549593" y="1881416"/>
            <a:ext cx="2454707" cy="261610"/>
          </a:xfrm>
          <a:prstGeom prst="rect">
            <a:avLst/>
          </a:prstGeom>
        </p:spPr>
        <p:txBody>
          <a:bodyPr vert="horz" wrap="square" lIns="0" tIns="0" rIns="0" bIns="0" rtlCol="0">
            <a:spAutoFit/>
          </a:bodyPr>
          <a:lstStyle/>
          <a:p>
            <a:pPr marL="12700">
              <a:lnSpc>
                <a:spcPct val="100000"/>
              </a:lnSpc>
            </a:pPr>
            <a:r>
              <a:rPr lang="kk-KZ" sz="1700" spc="25" dirty="0" smtClean="0">
                <a:solidFill>
                  <a:srgbClr val="1D1D1B"/>
                </a:solidFill>
                <a:latin typeface="Calibri"/>
                <a:cs typeface="Calibri"/>
              </a:rPr>
              <a:t>Сұранымды өңдейді</a:t>
            </a:r>
            <a:endParaRPr sz="1700">
              <a:latin typeface="Calibri"/>
              <a:cs typeface="Calibri"/>
            </a:endParaRPr>
          </a:p>
        </p:txBody>
      </p:sp>
      <p:sp>
        <p:nvSpPr>
          <p:cNvPr id="21" name="object 21"/>
          <p:cNvSpPr txBox="1"/>
          <p:nvPr/>
        </p:nvSpPr>
        <p:spPr>
          <a:xfrm>
            <a:off x="6549593" y="1197889"/>
            <a:ext cx="3703954" cy="807913"/>
          </a:xfrm>
          <a:prstGeom prst="rect">
            <a:avLst/>
          </a:prstGeom>
        </p:spPr>
        <p:txBody>
          <a:bodyPr vert="horz" wrap="square" lIns="0" tIns="0" rIns="0" bIns="0" rtlCol="0">
            <a:spAutoFit/>
          </a:bodyPr>
          <a:lstStyle/>
          <a:p>
            <a:pPr marL="12700">
              <a:lnSpc>
                <a:spcPts val="1585"/>
              </a:lnSpc>
            </a:pPr>
            <a:r>
              <a:rPr sz="1700" spc="-10" smtClean="0">
                <a:solidFill>
                  <a:srgbClr val="1D1D1B"/>
                </a:solidFill>
                <a:latin typeface="Calibri"/>
                <a:cs typeface="Calibri"/>
              </a:rPr>
              <a:t>Гугл</a:t>
            </a:r>
            <a:r>
              <a:rPr sz="1700" spc="-140" smtClean="0">
                <a:solidFill>
                  <a:srgbClr val="1D1D1B"/>
                </a:solidFill>
                <a:latin typeface="Calibri"/>
                <a:cs typeface="Calibri"/>
              </a:rPr>
              <a:t> </a:t>
            </a:r>
            <a:r>
              <a:rPr lang="kk-KZ" sz="1700" spc="10" dirty="0" smtClean="0">
                <a:solidFill>
                  <a:srgbClr val="1D1D1B"/>
                </a:solidFill>
                <a:latin typeface="Calibri"/>
                <a:cs typeface="Calibri"/>
              </a:rPr>
              <a:t>іздеу жүйесі</a:t>
            </a:r>
            <a:endParaRPr sz="1700">
              <a:latin typeface="Calibri"/>
              <a:cs typeface="Calibri"/>
            </a:endParaRPr>
          </a:p>
          <a:p>
            <a:pPr marL="12700">
              <a:lnSpc>
                <a:spcPts val="4705"/>
              </a:lnSpc>
            </a:pPr>
            <a:r>
              <a:rPr sz="4350" b="1" spc="-55" dirty="0">
                <a:solidFill>
                  <a:srgbClr val="1D1D1B"/>
                </a:solidFill>
                <a:latin typeface="Arial Narrow"/>
                <a:cs typeface="Arial Narrow"/>
              </a:rPr>
              <a:t>4 </a:t>
            </a:r>
            <a:r>
              <a:rPr sz="4350" b="1" spc="-55">
                <a:solidFill>
                  <a:srgbClr val="1D1D1B"/>
                </a:solidFill>
                <a:latin typeface="Arial Narrow"/>
                <a:cs typeface="Arial Narrow"/>
              </a:rPr>
              <a:t>000</a:t>
            </a:r>
            <a:r>
              <a:rPr sz="4350" b="1" spc="-625">
                <a:solidFill>
                  <a:srgbClr val="1D1D1B"/>
                </a:solidFill>
                <a:latin typeface="Arial Narrow"/>
                <a:cs typeface="Arial Narrow"/>
              </a:rPr>
              <a:t> </a:t>
            </a:r>
            <a:r>
              <a:rPr sz="4350" b="1" spc="-55" smtClean="0">
                <a:solidFill>
                  <a:srgbClr val="1D1D1B"/>
                </a:solidFill>
                <a:latin typeface="Arial Narrow"/>
                <a:cs typeface="Arial Narrow"/>
              </a:rPr>
              <a:t>000</a:t>
            </a:r>
            <a:endParaRPr sz="4350">
              <a:latin typeface="Arial Narrow"/>
              <a:cs typeface="Arial Narrow"/>
            </a:endParaRPr>
          </a:p>
        </p:txBody>
      </p:sp>
      <p:sp>
        <p:nvSpPr>
          <p:cNvPr id="22" name="object 22"/>
          <p:cNvSpPr txBox="1"/>
          <p:nvPr/>
        </p:nvSpPr>
        <p:spPr>
          <a:xfrm>
            <a:off x="6549593" y="2479471"/>
            <a:ext cx="1586230" cy="686435"/>
          </a:xfrm>
          <a:prstGeom prst="rect">
            <a:avLst/>
          </a:prstGeom>
        </p:spPr>
        <p:txBody>
          <a:bodyPr vert="horz" wrap="square" lIns="0" tIns="0" rIns="0" bIns="0" rtlCol="0">
            <a:spAutoFit/>
          </a:bodyPr>
          <a:lstStyle/>
          <a:p>
            <a:pPr marL="12700">
              <a:lnSpc>
                <a:spcPct val="100000"/>
              </a:lnSpc>
            </a:pPr>
            <a:r>
              <a:rPr sz="4350" b="1" spc="-55" dirty="0">
                <a:solidFill>
                  <a:srgbClr val="1D1D1B"/>
                </a:solidFill>
                <a:latin typeface="Arial Narrow"/>
                <a:cs typeface="Arial Narrow"/>
              </a:rPr>
              <a:t>347</a:t>
            </a:r>
            <a:r>
              <a:rPr sz="4350" b="1" spc="-385" dirty="0">
                <a:solidFill>
                  <a:srgbClr val="1D1D1B"/>
                </a:solidFill>
                <a:latin typeface="Arial Narrow"/>
                <a:cs typeface="Arial Narrow"/>
              </a:rPr>
              <a:t> </a:t>
            </a:r>
            <a:r>
              <a:rPr sz="4350" b="1" spc="-55" dirty="0">
                <a:solidFill>
                  <a:srgbClr val="1D1D1B"/>
                </a:solidFill>
                <a:latin typeface="Arial Narrow"/>
                <a:cs typeface="Arial Narrow"/>
              </a:rPr>
              <a:t>222</a:t>
            </a:r>
            <a:endParaRPr sz="4350">
              <a:latin typeface="Arial Narrow"/>
              <a:cs typeface="Arial Narrow"/>
            </a:endParaRPr>
          </a:p>
        </p:txBody>
      </p:sp>
      <p:sp>
        <p:nvSpPr>
          <p:cNvPr id="23" name="object 23"/>
          <p:cNvSpPr txBox="1"/>
          <p:nvPr/>
        </p:nvSpPr>
        <p:spPr>
          <a:xfrm>
            <a:off x="6549592" y="3026968"/>
            <a:ext cx="2911907" cy="261610"/>
          </a:xfrm>
          <a:prstGeom prst="rect">
            <a:avLst/>
          </a:prstGeom>
        </p:spPr>
        <p:txBody>
          <a:bodyPr vert="horz" wrap="square" lIns="0" tIns="0" rIns="0" bIns="0" rtlCol="0">
            <a:spAutoFit/>
          </a:bodyPr>
          <a:lstStyle/>
          <a:p>
            <a:pPr marL="12700">
              <a:lnSpc>
                <a:spcPct val="100000"/>
              </a:lnSpc>
            </a:pPr>
            <a:r>
              <a:rPr lang="kk-KZ" sz="1700" spc="25" dirty="0" smtClean="0">
                <a:solidFill>
                  <a:srgbClr val="1D1D1B"/>
                </a:solidFill>
                <a:latin typeface="Calibri"/>
                <a:cs typeface="Calibri"/>
              </a:rPr>
              <a:t>Сурет жіберіледі</a:t>
            </a:r>
            <a:endParaRPr sz="1700">
              <a:latin typeface="Calibri"/>
              <a:cs typeface="Calibri"/>
            </a:endParaRPr>
          </a:p>
        </p:txBody>
      </p:sp>
      <p:sp>
        <p:nvSpPr>
          <p:cNvPr id="24" name="object 24"/>
          <p:cNvSpPr txBox="1"/>
          <p:nvPr/>
        </p:nvSpPr>
        <p:spPr>
          <a:xfrm>
            <a:off x="6549593" y="2343454"/>
            <a:ext cx="3543300" cy="261610"/>
          </a:xfrm>
          <a:prstGeom prst="rect">
            <a:avLst/>
          </a:prstGeom>
        </p:spPr>
        <p:txBody>
          <a:bodyPr vert="horz" wrap="square" lIns="0" tIns="0" rIns="0" bIns="0" rtlCol="0">
            <a:spAutoFit/>
          </a:bodyPr>
          <a:lstStyle/>
          <a:p>
            <a:pPr marL="12700">
              <a:lnSpc>
                <a:spcPct val="100000"/>
              </a:lnSpc>
            </a:pPr>
            <a:r>
              <a:rPr sz="1700" spc="-10" smtClean="0">
                <a:solidFill>
                  <a:srgbClr val="1D1D1B"/>
                </a:solidFill>
                <a:latin typeface="Calibri"/>
                <a:cs typeface="Calibri"/>
              </a:rPr>
              <a:t>В</a:t>
            </a:r>
            <a:r>
              <a:rPr sz="1700" smtClean="0">
                <a:solidFill>
                  <a:srgbClr val="1D1D1B"/>
                </a:solidFill>
                <a:latin typeface="Calibri"/>
                <a:cs typeface="Calibri"/>
              </a:rPr>
              <a:t>отсап-мессенджер</a:t>
            </a:r>
            <a:r>
              <a:rPr lang="kk-KZ" sz="1700" dirty="0" smtClean="0">
                <a:solidFill>
                  <a:srgbClr val="1D1D1B"/>
                </a:solidFill>
                <a:latin typeface="Calibri"/>
                <a:cs typeface="Calibri"/>
              </a:rPr>
              <a:t>д</a:t>
            </a:r>
            <a:r>
              <a:rPr sz="1700" smtClean="0">
                <a:solidFill>
                  <a:srgbClr val="1D1D1B"/>
                </a:solidFill>
                <a:latin typeface="Calibri"/>
                <a:cs typeface="Calibri"/>
              </a:rPr>
              <a:t>е</a:t>
            </a:r>
            <a:r>
              <a:rPr sz="1700" spc="5" smtClean="0">
                <a:solidFill>
                  <a:srgbClr val="1D1D1B"/>
                </a:solidFill>
                <a:latin typeface="Calibri"/>
                <a:cs typeface="Calibri"/>
              </a:rPr>
              <a:t> </a:t>
            </a:r>
            <a:endParaRPr sz="1700">
              <a:latin typeface="Calibri"/>
              <a:cs typeface="Calibri"/>
            </a:endParaRPr>
          </a:p>
        </p:txBody>
      </p:sp>
      <p:sp>
        <p:nvSpPr>
          <p:cNvPr id="25" name="object 25"/>
          <p:cNvSpPr txBox="1"/>
          <p:nvPr/>
        </p:nvSpPr>
        <p:spPr>
          <a:xfrm>
            <a:off x="6548602" y="4799863"/>
            <a:ext cx="1586230" cy="686435"/>
          </a:xfrm>
          <a:prstGeom prst="rect">
            <a:avLst/>
          </a:prstGeom>
        </p:spPr>
        <p:txBody>
          <a:bodyPr vert="horz" wrap="square" lIns="0" tIns="0" rIns="0" bIns="0" rtlCol="0">
            <a:spAutoFit/>
          </a:bodyPr>
          <a:lstStyle/>
          <a:p>
            <a:pPr marL="12700">
              <a:lnSpc>
                <a:spcPct val="100000"/>
              </a:lnSpc>
            </a:pPr>
            <a:r>
              <a:rPr sz="4350" b="1" spc="-55" dirty="0">
                <a:solidFill>
                  <a:srgbClr val="1D1D1B"/>
                </a:solidFill>
                <a:latin typeface="Arial Narrow"/>
                <a:cs typeface="Arial Narrow"/>
              </a:rPr>
              <a:t>277</a:t>
            </a:r>
            <a:r>
              <a:rPr sz="4350" b="1" spc="-385" dirty="0">
                <a:solidFill>
                  <a:srgbClr val="1D1D1B"/>
                </a:solidFill>
                <a:latin typeface="Arial Narrow"/>
                <a:cs typeface="Arial Narrow"/>
              </a:rPr>
              <a:t> </a:t>
            </a:r>
            <a:r>
              <a:rPr sz="4350" b="1" spc="-55" dirty="0">
                <a:solidFill>
                  <a:srgbClr val="1D1D1B"/>
                </a:solidFill>
                <a:latin typeface="Arial Narrow"/>
                <a:cs typeface="Arial Narrow"/>
              </a:rPr>
              <a:t>000</a:t>
            </a:r>
            <a:endParaRPr sz="4350">
              <a:latin typeface="Arial Narrow"/>
              <a:cs typeface="Arial Narrow"/>
            </a:endParaRPr>
          </a:p>
        </p:txBody>
      </p:sp>
      <p:sp>
        <p:nvSpPr>
          <p:cNvPr id="26" name="object 26"/>
          <p:cNvSpPr txBox="1"/>
          <p:nvPr/>
        </p:nvSpPr>
        <p:spPr>
          <a:xfrm>
            <a:off x="6489776" y="5347360"/>
            <a:ext cx="2522220" cy="713105"/>
          </a:xfrm>
          <a:prstGeom prst="rect">
            <a:avLst/>
          </a:prstGeom>
        </p:spPr>
        <p:txBody>
          <a:bodyPr vert="horz" wrap="square" lIns="0" tIns="0" rIns="0" bIns="0" rtlCol="0">
            <a:spAutoFit/>
          </a:bodyPr>
          <a:lstStyle/>
          <a:p>
            <a:pPr marL="71120">
              <a:lnSpc>
                <a:spcPct val="100000"/>
              </a:lnSpc>
            </a:pPr>
            <a:r>
              <a:rPr lang="kk-KZ" sz="1700" spc="30" dirty="0" smtClean="0">
                <a:solidFill>
                  <a:srgbClr val="1D1D1B"/>
                </a:solidFill>
                <a:latin typeface="Calibri"/>
                <a:cs typeface="Calibri"/>
              </a:rPr>
              <a:t>Жазба жарияланады</a:t>
            </a:r>
            <a:endParaRPr sz="1700">
              <a:latin typeface="Calibri"/>
              <a:cs typeface="Calibri"/>
            </a:endParaRPr>
          </a:p>
          <a:p>
            <a:pPr marL="12700">
              <a:lnSpc>
                <a:spcPct val="100000"/>
              </a:lnSpc>
              <a:spcBef>
                <a:spcPts val="1300"/>
              </a:spcBef>
            </a:pPr>
            <a:r>
              <a:rPr lang="kk-KZ" sz="1700" spc="-10" dirty="0" smtClean="0">
                <a:solidFill>
                  <a:srgbClr val="1D1D1B"/>
                </a:solidFill>
                <a:latin typeface="Calibri"/>
                <a:cs typeface="Calibri"/>
              </a:rPr>
              <a:t>И</a:t>
            </a:r>
            <a:r>
              <a:rPr sz="1700" spc="15" smtClean="0">
                <a:solidFill>
                  <a:srgbClr val="1D1D1B"/>
                </a:solidFill>
                <a:latin typeface="Calibri"/>
                <a:cs typeface="Calibri"/>
              </a:rPr>
              <a:t>нтернет</a:t>
            </a:r>
            <a:r>
              <a:rPr lang="kk-KZ" sz="1700" spc="15" dirty="0" smtClean="0">
                <a:solidFill>
                  <a:srgbClr val="1D1D1B"/>
                </a:solidFill>
                <a:latin typeface="Calibri"/>
                <a:cs typeface="Calibri"/>
              </a:rPr>
              <a:t>те</a:t>
            </a:r>
            <a:r>
              <a:rPr sz="1700" spc="295" smtClean="0">
                <a:solidFill>
                  <a:srgbClr val="1D1D1B"/>
                </a:solidFill>
                <a:latin typeface="Calibri"/>
                <a:cs typeface="Calibri"/>
              </a:rPr>
              <a:t> </a:t>
            </a:r>
            <a:endParaRPr sz="1700">
              <a:latin typeface="Calibri"/>
              <a:cs typeface="Calibri"/>
            </a:endParaRPr>
          </a:p>
        </p:txBody>
      </p:sp>
      <p:sp>
        <p:nvSpPr>
          <p:cNvPr id="27" name="object 27"/>
          <p:cNvSpPr txBox="1"/>
          <p:nvPr/>
        </p:nvSpPr>
        <p:spPr>
          <a:xfrm>
            <a:off x="6548602" y="4663846"/>
            <a:ext cx="2376170" cy="261610"/>
          </a:xfrm>
          <a:prstGeom prst="rect">
            <a:avLst/>
          </a:prstGeom>
        </p:spPr>
        <p:txBody>
          <a:bodyPr vert="horz" wrap="square" lIns="0" tIns="0" rIns="0" bIns="0" rtlCol="0">
            <a:spAutoFit/>
          </a:bodyPr>
          <a:lstStyle/>
          <a:p>
            <a:pPr marL="12700">
              <a:lnSpc>
                <a:spcPct val="100000"/>
              </a:lnSpc>
            </a:pPr>
            <a:r>
              <a:rPr lang="kk-KZ" sz="1700" spc="-10" dirty="0" smtClean="0">
                <a:solidFill>
                  <a:srgbClr val="1D1D1B"/>
                </a:solidFill>
                <a:latin typeface="Calibri"/>
                <a:cs typeface="Calibri"/>
              </a:rPr>
              <a:t>Т</a:t>
            </a:r>
            <a:r>
              <a:rPr sz="1700" spc="25" smtClean="0">
                <a:solidFill>
                  <a:srgbClr val="1D1D1B"/>
                </a:solidFill>
                <a:latin typeface="Calibri"/>
                <a:cs typeface="Calibri"/>
              </a:rPr>
              <a:t>виттер</a:t>
            </a:r>
            <a:r>
              <a:rPr lang="kk-KZ" sz="1700" spc="25" dirty="0" smtClean="0">
                <a:solidFill>
                  <a:srgbClr val="1D1D1B"/>
                </a:solidFill>
                <a:latin typeface="Calibri"/>
                <a:cs typeface="Calibri"/>
              </a:rPr>
              <a:t>д</a:t>
            </a:r>
            <a:r>
              <a:rPr sz="1700" spc="25" smtClean="0">
                <a:solidFill>
                  <a:srgbClr val="1D1D1B"/>
                </a:solidFill>
                <a:latin typeface="Calibri"/>
                <a:cs typeface="Calibri"/>
              </a:rPr>
              <a:t>е</a:t>
            </a:r>
            <a:r>
              <a:rPr sz="1700" spc="285" smtClean="0">
                <a:solidFill>
                  <a:srgbClr val="1D1D1B"/>
                </a:solidFill>
                <a:latin typeface="Calibri"/>
                <a:cs typeface="Calibri"/>
              </a:rPr>
              <a:t> </a:t>
            </a:r>
            <a:endParaRPr sz="1700">
              <a:latin typeface="Calibri"/>
              <a:cs typeface="Calibri"/>
            </a:endParaRPr>
          </a:p>
        </p:txBody>
      </p:sp>
      <p:sp>
        <p:nvSpPr>
          <p:cNvPr id="28" name="object 28"/>
          <p:cNvSpPr txBox="1"/>
          <p:nvPr/>
        </p:nvSpPr>
        <p:spPr>
          <a:xfrm>
            <a:off x="6549593" y="3625405"/>
            <a:ext cx="1586230" cy="686435"/>
          </a:xfrm>
          <a:prstGeom prst="rect">
            <a:avLst/>
          </a:prstGeom>
        </p:spPr>
        <p:txBody>
          <a:bodyPr vert="horz" wrap="square" lIns="0" tIns="0" rIns="0" bIns="0" rtlCol="0">
            <a:spAutoFit/>
          </a:bodyPr>
          <a:lstStyle/>
          <a:p>
            <a:pPr marL="12700">
              <a:lnSpc>
                <a:spcPct val="100000"/>
              </a:lnSpc>
            </a:pPr>
            <a:r>
              <a:rPr sz="4350" b="1" spc="-55" dirty="0">
                <a:solidFill>
                  <a:srgbClr val="1D1D1B"/>
                </a:solidFill>
                <a:latin typeface="Arial Narrow"/>
                <a:cs typeface="Arial Narrow"/>
              </a:rPr>
              <a:t>216</a:t>
            </a:r>
            <a:r>
              <a:rPr sz="4350" b="1" spc="-385" dirty="0">
                <a:solidFill>
                  <a:srgbClr val="1D1D1B"/>
                </a:solidFill>
                <a:latin typeface="Arial Narrow"/>
                <a:cs typeface="Arial Narrow"/>
              </a:rPr>
              <a:t> </a:t>
            </a:r>
            <a:r>
              <a:rPr sz="4350" b="1" spc="-55" dirty="0">
                <a:solidFill>
                  <a:srgbClr val="1D1D1B"/>
                </a:solidFill>
                <a:latin typeface="Arial Narrow"/>
                <a:cs typeface="Arial Narrow"/>
              </a:rPr>
              <a:t>000</a:t>
            </a:r>
            <a:endParaRPr sz="4350">
              <a:latin typeface="Arial Narrow"/>
              <a:cs typeface="Arial Narrow"/>
            </a:endParaRPr>
          </a:p>
        </p:txBody>
      </p:sp>
      <p:sp>
        <p:nvSpPr>
          <p:cNvPr id="29" name="object 29"/>
          <p:cNvSpPr txBox="1"/>
          <p:nvPr/>
        </p:nvSpPr>
        <p:spPr>
          <a:xfrm>
            <a:off x="6549593" y="4172902"/>
            <a:ext cx="2378507" cy="261610"/>
          </a:xfrm>
          <a:prstGeom prst="rect">
            <a:avLst/>
          </a:prstGeom>
        </p:spPr>
        <p:txBody>
          <a:bodyPr vert="horz" wrap="square" lIns="0" tIns="0" rIns="0" bIns="0" rtlCol="0">
            <a:spAutoFit/>
          </a:bodyPr>
          <a:lstStyle/>
          <a:p>
            <a:pPr marL="12700">
              <a:lnSpc>
                <a:spcPct val="100000"/>
              </a:lnSpc>
            </a:pPr>
            <a:r>
              <a:rPr lang="kk-KZ" sz="1700" spc="30" dirty="0" smtClean="0">
                <a:solidFill>
                  <a:srgbClr val="1D1D1B"/>
                </a:solidFill>
                <a:latin typeface="Calibri"/>
                <a:cs typeface="Calibri"/>
              </a:rPr>
              <a:t>Жазба жарияланады</a:t>
            </a:r>
            <a:endParaRPr sz="1700">
              <a:latin typeface="Calibri"/>
              <a:cs typeface="Calibri"/>
            </a:endParaRPr>
          </a:p>
        </p:txBody>
      </p:sp>
      <p:sp>
        <p:nvSpPr>
          <p:cNvPr id="30" name="object 30"/>
          <p:cNvSpPr txBox="1"/>
          <p:nvPr/>
        </p:nvSpPr>
        <p:spPr>
          <a:xfrm>
            <a:off x="6549593" y="3489388"/>
            <a:ext cx="2376170" cy="261610"/>
          </a:xfrm>
          <a:prstGeom prst="rect">
            <a:avLst/>
          </a:prstGeom>
        </p:spPr>
        <p:txBody>
          <a:bodyPr vert="horz" wrap="square" lIns="0" tIns="0" rIns="0" bIns="0" rtlCol="0">
            <a:spAutoFit/>
          </a:bodyPr>
          <a:lstStyle/>
          <a:p>
            <a:pPr marL="12700">
              <a:lnSpc>
                <a:spcPct val="100000"/>
              </a:lnSpc>
            </a:pPr>
            <a:r>
              <a:rPr lang="kk-KZ" sz="1700" spc="-10" dirty="0" smtClean="0">
                <a:solidFill>
                  <a:srgbClr val="1D1D1B"/>
                </a:solidFill>
                <a:latin typeface="Calibri"/>
                <a:cs typeface="Calibri"/>
              </a:rPr>
              <a:t>Т</a:t>
            </a:r>
            <a:r>
              <a:rPr sz="1700" spc="25" smtClean="0">
                <a:solidFill>
                  <a:srgbClr val="1D1D1B"/>
                </a:solidFill>
                <a:latin typeface="Calibri"/>
                <a:cs typeface="Calibri"/>
              </a:rPr>
              <a:t>виттер</a:t>
            </a:r>
            <a:r>
              <a:rPr lang="kk-KZ" sz="1700" spc="25" dirty="0" smtClean="0">
                <a:solidFill>
                  <a:srgbClr val="1D1D1B"/>
                </a:solidFill>
                <a:latin typeface="Calibri"/>
                <a:cs typeface="Calibri"/>
              </a:rPr>
              <a:t>д</a:t>
            </a:r>
            <a:r>
              <a:rPr sz="1700" spc="25" smtClean="0">
                <a:solidFill>
                  <a:srgbClr val="1D1D1B"/>
                </a:solidFill>
                <a:latin typeface="Calibri"/>
                <a:cs typeface="Calibri"/>
              </a:rPr>
              <a:t>е</a:t>
            </a:r>
            <a:r>
              <a:rPr sz="1700" spc="285" smtClean="0">
                <a:solidFill>
                  <a:srgbClr val="1D1D1B"/>
                </a:solidFill>
                <a:latin typeface="Calibri"/>
                <a:cs typeface="Calibri"/>
              </a:rPr>
              <a:t> </a:t>
            </a:r>
            <a:endParaRPr sz="1700">
              <a:latin typeface="Calibri"/>
              <a:cs typeface="Calibri"/>
            </a:endParaRPr>
          </a:p>
        </p:txBody>
      </p:sp>
      <p:sp>
        <p:nvSpPr>
          <p:cNvPr id="31" name="object 31"/>
          <p:cNvSpPr/>
          <p:nvPr/>
        </p:nvSpPr>
        <p:spPr>
          <a:xfrm>
            <a:off x="8575192" y="207742"/>
            <a:ext cx="1012913" cy="665941"/>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9490874" y="172059"/>
            <a:ext cx="1071511" cy="648195"/>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70" y="0"/>
            <a:ext cx="10692130" cy="7560309"/>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4D4B73"/>
          </a:solidFill>
        </p:spPr>
        <p:txBody>
          <a:bodyPr wrap="square" lIns="0" tIns="0" rIns="0" bIns="0" rtlCol="0"/>
          <a:lstStyle/>
          <a:p>
            <a:endParaRPr/>
          </a:p>
        </p:txBody>
      </p:sp>
      <p:sp>
        <p:nvSpPr>
          <p:cNvPr id="3" name="object 3"/>
          <p:cNvSpPr txBox="1"/>
          <p:nvPr/>
        </p:nvSpPr>
        <p:spPr>
          <a:xfrm>
            <a:off x="1211299" y="1698231"/>
            <a:ext cx="5257800" cy="565150"/>
          </a:xfrm>
          <a:prstGeom prst="rect">
            <a:avLst/>
          </a:prstGeom>
        </p:spPr>
        <p:txBody>
          <a:bodyPr vert="horz" wrap="square" lIns="0" tIns="0" rIns="0" bIns="0" rtlCol="0">
            <a:spAutoFit/>
          </a:bodyPr>
          <a:lstStyle/>
          <a:p>
            <a:pPr marL="12700">
              <a:lnSpc>
                <a:spcPct val="100000"/>
              </a:lnSpc>
            </a:pPr>
            <a:endParaRPr sz="3600">
              <a:latin typeface="Calibri"/>
              <a:cs typeface="Calibri"/>
            </a:endParaRPr>
          </a:p>
        </p:txBody>
      </p:sp>
      <p:sp>
        <p:nvSpPr>
          <p:cNvPr id="4" name="object 4"/>
          <p:cNvSpPr txBox="1"/>
          <p:nvPr/>
        </p:nvSpPr>
        <p:spPr>
          <a:xfrm>
            <a:off x="1155700" y="1038225"/>
            <a:ext cx="7848600" cy="5539978"/>
          </a:xfrm>
          <a:prstGeom prst="rect">
            <a:avLst/>
          </a:prstGeom>
        </p:spPr>
        <p:txBody>
          <a:bodyPr vert="horz" wrap="square" lIns="0" tIns="0" rIns="0" bIns="0" rtlCol="0">
            <a:spAutoFit/>
          </a:bodyPr>
          <a:lstStyle/>
          <a:p>
            <a:pPr lvl="0">
              <a:buFont typeface="Arial" pitchFamily="34" charset="0"/>
              <a:buChar char="•"/>
            </a:pPr>
            <a:r>
              <a:rPr lang="kk-KZ" sz="3600" dirty="0" smtClean="0">
                <a:solidFill>
                  <a:schemeClr val="bg1"/>
                </a:solidFill>
              </a:rPr>
              <a:t>Біз естіген, оқыған, көрген ақпараттың барлығы рас емес.</a:t>
            </a:r>
          </a:p>
          <a:p>
            <a:pPr lvl="0">
              <a:buFont typeface="Arial" pitchFamily="34" charset="0"/>
              <a:buChar char="•"/>
            </a:pPr>
            <a:r>
              <a:rPr lang="kk-KZ" sz="3600" dirty="0" smtClean="0">
                <a:solidFill>
                  <a:schemeClr val="bg1"/>
                </a:solidFill>
              </a:rPr>
              <a:t>Фото, аудио, видео ақпаратты сыни тұрғыда қабылдау керек.</a:t>
            </a:r>
          </a:p>
          <a:p>
            <a:pPr lvl="0">
              <a:buFont typeface="Arial" pitchFamily="34" charset="0"/>
              <a:buChar char="•"/>
            </a:pPr>
            <a:r>
              <a:rPr lang="kk-KZ" sz="3600" dirty="0" smtClean="0">
                <a:solidFill>
                  <a:schemeClr val="bg1"/>
                </a:solidFill>
              </a:rPr>
              <a:t>Сыни ойлай алмайтын адамның шешім шығаруы да қиын.</a:t>
            </a:r>
          </a:p>
          <a:p>
            <a:pPr lvl="0">
              <a:buFont typeface="Arial" pitchFamily="34" charset="0"/>
              <a:buChar char="•"/>
            </a:pPr>
            <a:r>
              <a:rPr lang="kk-KZ" sz="3600" dirty="0" smtClean="0">
                <a:solidFill>
                  <a:schemeClr val="bg1"/>
                </a:solidFill>
              </a:rPr>
              <a:t>Ақпаратты тұтынғанда адам өзіне сұрақ қою керек.</a:t>
            </a:r>
          </a:p>
          <a:p>
            <a:pPr marL="12700">
              <a:lnSpc>
                <a:spcPct val="100000"/>
              </a:lnSpc>
              <a:buFont typeface="Arial" pitchFamily="34" charset="0"/>
              <a:buChar char="•"/>
            </a:pPr>
            <a:endParaRPr lang="kk-KZ" sz="3600" dirty="0" smtClean="0">
              <a:solidFill>
                <a:schemeClr val="bg1"/>
              </a:solidFill>
              <a:cs typeface="Calibri"/>
            </a:endParaRPr>
          </a:p>
          <a:p>
            <a:pPr marL="12700">
              <a:lnSpc>
                <a:spcPct val="100000"/>
              </a:lnSpc>
              <a:buFont typeface="Arial" pitchFamily="34" charset="0"/>
              <a:buChar char="•"/>
            </a:pPr>
            <a:endParaRPr sz="3600">
              <a:solidFill>
                <a:schemeClr val="bg1"/>
              </a:solidFill>
              <a:latin typeface="Calibri"/>
              <a:cs typeface="Calibri"/>
            </a:endParaRPr>
          </a:p>
        </p:txBody>
      </p:sp>
      <p:sp>
        <p:nvSpPr>
          <p:cNvPr id="5" name="object 5"/>
          <p:cNvSpPr txBox="1"/>
          <p:nvPr/>
        </p:nvSpPr>
        <p:spPr>
          <a:xfrm>
            <a:off x="1211299" y="4466221"/>
            <a:ext cx="7503795" cy="458523"/>
          </a:xfrm>
          <a:prstGeom prst="rect">
            <a:avLst/>
          </a:prstGeom>
        </p:spPr>
        <p:txBody>
          <a:bodyPr vert="horz" wrap="square" lIns="0" tIns="0" rIns="0" bIns="0" rtlCol="0">
            <a:spAutoFit/>
          </a:bodyPr>
          <a:lstStyle/>
          <a:p>
            <a:pPr marL="12700" marR="5080">
              <a:lnSpc>
                <a:spcPts val="3500"/>
              </a:lnSpc>
            </a:pPr>
            <a:endParaRPr sz="3600">
              <a:latin typeface="Calibri"/>
              <a:cs typeface="Calibri"/>
            </a:endParaRPr>
          </a:p>
        </p:txBody>
      </p:sp>
      <p:sp>
        <p:nvSpPr>
          <p:cNvPr id="6" name="object 6"/>
          <p:cNvSpPr txBox="1"/>
          <p:nvPr/>
        </p:nvSpPr>
        <p:spPr>
          <a:xfrm>
            <a:off x="1211299" y="6142211"/>
            <a:ext cx="3702685" cy="565150"/>
          </a:xfrm>
          <a:prstGeom prst="rect">
            <a:avLst/>
          </a:prstGeom>
        </p:spPr>
        <p:txBody>
          <a:bodyPr vert="horz" wrap="square" lIns="0" tIns="0" rIns="0" bIns="0" rtlCol="0">
            <a:spAutoFit/>
          </a:bodyPr>
          <a:lstStyle/>
          <a:p>
            <a:pPr marL="12700">
              <a:lnSpc>
                <a:spcPct val="100000"/>
              </a:lnSpc>
            </a:pPr>
            <a:endParaRPr sz="3600">
              <a:latin typeface="Calibri"/>
              <a:cs typeface="Calibri"/>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kk-KZ" spc="200" dirty="0" smtClean="0"/>
              <a:t>Қорытынды</a:t>
            </a:r>
            <a:endParaRPr spc="140" dirty="0"/>
          </a:p>
        </p:txBody>
      </p:sp>
      <p:sp>
        <p:nvSpPr>
          <p:cNvPr id="9" name="object 9"/>
          <p:cNvSpPr txBox="1"/>
          <p:nvPr/>
        </p:nvSpPr>
        <p:spPr>
          <a:xfrm>
            <a:off x="927100" y="5381625"/>
            <a:ext cx="9370060" cy="553998"/>
          </a:xfrm>
          <a:prstGeom prst="rect">
            <a:avLst/>
          </a:prstGeom>
        </p:spPr>
        <p:txBody>
          <a:bodyPr vert="horz" wrap="square" lIns="0" tIns="0" rIns="0" bIns="0" rtlCol="0">
            <a:spAutoFit/>
          </a:bodyPr>
          <a:lstStyle/>
          <a:p>
            <a:pPr marL="12700">
              <a:lnSpc>
                <a:spcPct val="100000"/>
              </a:lnSpc>
            </a:pPr>
            <a:endParaRPr sz="3600">
              <a:latin typeface="Calibri"/>
              <a:cs typeface="Calibri"/>
            </a:endParaRPr>
          </a:p>
        </p:txBody>
      </p:sp>
      <p:sp>
        <p:nvSpPr>
          <p:cNvPr id="10" name="object 10"/>
          <p:cNvSpPr txBox="1"/>
          <p:nvPr/>
        </p:nvSpPr>
        <p:spPr>
          <a:xfrm>
            <a:off x="727607" y="3729723"/>
            <a:ext cx="9039225" cy="553998"/>
          </a:xfrm>
          <a:prstGeom prst="rect">
            <a:avLst/>
          </a:prstGeom>
        </p:spPr>
        <p:txBody>
          <a:bodyPr vert="horz" wrap="square" lIns="0" tIns="0" rIns="0" bIns="0" rtlCol="0">
            <a:spAutoFit/>
          </a:bodyPr>
          <a:lstStyle/>
          <a:p>
            <a:pPr marL="12700">
              <a:lnSpc>
                <a:spcPct val="100000"/>
              </a:lnSpc>
            </a:pPr>
            <a:endParaRPr sz="3600">
              <a:latin typeface="Calibri"/>
              <a:cs typeface="Calibri"/>
            </a:endParaRPr>
          </a:p>
        </p:txBody>
      </p:sp>
      <p:sp>
        <p:nvSpPr>
          <p:cNvPr id="11" name="object 11"/>
          <p:cNvSpPr txBox="1"/>
          <p:nvPr/>
        </p:nvSpPr>
        <p:spPr>
          <a:xfrm>
            <a:off x="727607" y="5507316"/>
            <a:ext cx="7776209" cy="553998"/>
          </a:xfrm>
          <a:prstGeom prst="rect">
            <a:avLst/>
          </a:prstGeom>
        </p:spPr>
        <p:txBody>
          <a:bodyPr vert="horz" wrap="square" lIns="0" tIns="0" rIns="0" bIns="0" rtlCol="0">
            <a:spAutoFit/>
          </a:bodyPr>
          <a:lstStyle/>
          <a:p>
            <a:pPr marL="12700">
              <a:lnSpc>
                <a:spcPct val="100000"/>
              </a:lnSpc>
            </a:pPr>
            <a:endParaRPr sz="3600">
              <a:latin typeface="Calibri"/>
              <a:cs typeface="Calibri"/>
            </a:endParaRPr>
          </a:p>
        </p:txBody>
      </p:sp>
      <p:sp>
        <p:nvSpPr>
          <p:cNvPr id="12" name="object 12"/>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13" name="object 13"/>
          <p:cNvSpPr/>
          <p:nvPr/>
        </p:nvSpPr>
        <p:spPr>
          <a:xfrm>
            <a:off x="8575192" y="207742"/>
            <a:ext cx="1012913" cy="665941"/>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9490874" y="172059"/>
            <a:ext cx="1071511" cy="64819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kk-KZ" spc="145" dirty="0" smtClean="0">
                <a:solidFill>
                  <a:srgbClr val="4D4B72"/>
                </a:solidFill>
              </a:rPr>
              <a:t>Ақпараттық</a:t>
            </a:r>
            <a:r>
              <a:rPr spc="-145" smtClean="0">
                <a:solidFill>
                  <a:srgbClr val="4D4B72"/>
                </a:solidFill>
              </a:rPr>
              <a:t> </a:t>
            </a:r>
            <a:r>
              <a:rPr spc="130" dirty="0">
                <a:solidFill>
                  <a:srgbClr val="4D4B72"/>
                </a:solidFill>
              </a:rPr>
              <a:t>фастфуд</a:t>
            </a: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p:nvPr/>
        </p:nvSpPr>
        <p:spPr>
          <a:xfrm>
            <a:off x="2592006" y="1009294"/>
            <a:ext cx="8099996" cy="440154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44500" y="1648028"/>
            <a:ext cx="3225800" cy="3939540"/>
          </a:xfrm>
          <a:prstGeom prst="rect">
            <a:avLst/>
          </a:prstGeom>
        </p:spPr>
        <p:txBody>
          <a:bodyPr vert="horz" wrap="square" lIns="0" tIns="0" rIns="0" bIns="0" rtlCol="0">
            <a:spAutoFit/>
          </a:bodyPr>
          <a:lstStyle/>
          <a:p>
            <a:r>
              <a:rPr lang="kk-KZ" sz="3200" dirty="0" smtClean="0"/>
              <a:t>Жеңіл, пайдасы жоқ, көңіл көтеретін ақпарат. Аз ғана мөлшерде аса зияны жоқ, бірақ оны тұрақты түрде тұтыну миға салмақ салады. </a:t>
            </a:r>
            <a:endParaRPr lang="ru-RU" sz="3200" dirty="0"/>
          </a:p>
        </p:txBody>
      </p:sp>
      <p:sp>
        <p:nvSpPr>
          <p:cNvPr id="6" name="object 6"/>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7" name="object 7"/>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6205">
              <a:lnSpc>
                <a:spcPts val="3270"/>
              </a:lnSpc>
            </a:pPr>
            <a:fld id="{81D60167-4931-47E6-BA6A-407CBD079E47}" type="slidenum">
              <a:rPr spc="-25" dirty="0"/>
              <a:pPr marL="116205">
                <a:lnSpc>
                  <a:spcPts val="3270"/>
                </a:lnSpc>
              </a:pPr>
              <a:t>3</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0692003" cy="755903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6205">
              <a:lnSpc>
                <a:spcPts val="3270"/>
              </a:lnSpc>
            </a:pPr>
            <a:fld id="{81D60167-4931-47E6-BA6A-407CBD079E47}" type="slidenum">
              <a:rPr spc="-25" dirty="0"/>
              <a:pPr marL="116205">
                <a:lnSpc>
                  <a:spcPts val="3270"/>
                </a:lnSpc>
              </a:pPr>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863" cy="755903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0" dirty="0">
                <a:solidFill>
                  <a:srgbClr val="4D4B72"/>
                </a:solidFill>
              </a:rPr>
              <a:t>Мемы</a:t>
            </a:r>
          </a:p>
        </p:txBody>
      </p:sp>
      <p:sp>
        <p:nvSpPr>
          <p:cNvPr id="4" name="object 4"/>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5" name="object 5"/>
          <p:cNvSpPr/>
          <p:nvPr/>
        </p:nvSpPr>
        <p:spPr>
          <a:xfrm>
            <a:off x="5715203" y="1198020"/>
            <a:ext cx="3726662" cy="591458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80000" y="1022946"/>
            <a:ext cx="3977741" cy="30628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80000" y="4085814"/>
            <a:ext cx="4253255" cy="297727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003992" y="6829311"/>
            <a:ext cx="1329690" cy="273685"/>
          </a:xfrm>
          <a:custGeom>
            <a:avLst/>
            <a:gdLst/>
            <a:ahLst/>
            <a:cxnLst/>
            <a:rect l="l" t="t" r="r" b="b"/>
            <a:pathLst>
              <a:path w="1329689" h="273684">
                <a:moveTo>
                  <a:pt x="0" y="273494"/>
                </a:moveTo>
                <a:lnTo>
                  <a:pt x="1329270" y="273494"/>
                </a:lnTo>
                <a:lnTo>
                  <a:pt x="1329270" y="0"/>
                </a:lnTo>
                <a:lnTo>
                  <a:pt x="0" y="0"/>
                </a:lnTo>
                <a:lnTo>
                  <a:pt x="0" y="273494"/>
                </a:lnTo>
                <a:close/>
              </a:path>
            </a:pathLst>
          </a:custGeom>
          <a:solidFill>
            <a:srgbClr val="FFFFFF"/>
          </a:solidFill>
        </p:spPr>
        <p:txBody>
          <a:bodyPr wrap="square" lIns="0" tIns="0" rIns="0" bIns="0" rtlCol="0"/>
          <a:lstStyle/>
          <a:p>
            <a:endParaRPr/>
          </a:p>
        </p:txBody>
      </p:sp>
      <p:sp>
        <p:nvSpPr>
          <p:cNvPr id="9" name="object 9"/>
          <p:cNvSpPr/>
          <p:nvPr/>
        </p:nvSpPr>
        <p:spPr>
          <a:xfrm>
            <a:off x="0" y="12"/>
            <a:ext cx="0" cy="1053465"/>
          </a:xfrm>
          <a:custGeom>
            <a:avLst/>
            <a:gdLst/>
            <a:ahLst/>
            <a:cxnLst/>
            <a:rect l="l" t="t" r="r" b="b"/>
            <a:pathLst>
              <a:path h="1053465">
                <a:moveTo>
                  <a:pt x="0" y="0"/>
                </a:moveTo>
                <a:lnTo>
                  <a:pt x="0" y="1052995"/>
                </a:lnTo>
              </a:path>
            </a:pathLst>
          </a:custGeom>
          <a:ln w="3175">
            <a:solidFill>
              <a:srgbClr val="4D4B72"/>
            </a:solidFill>
          </a:ln>
        </p:spPr>
        <p:txBody>
          <a:bodyPr wrap="square" lIns="0" tIns="0" rIns="0" bIns="0" rtlCol="0"/>
          <a:lstStyle/>
          <a:p>
            <a:endParaRPr/>
          </a:p>
        </p:txBody>
      </p:sp>
      <p:sp>
        <p:nvSpPr>
          <p:cNvPr id="10" name="object 10"/>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11" name="object 11"/>
          <p:cNvSpPr/>
          <p:nvPr/>
        </p:nvSpPr>
        <p:spPr>
          <a:xfrm>
            <a:off x="8575192" y="207742"/>
            <a:ext cx="1012913" cy="66594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9490874" y="172059"/>
            <a:ext cx="1071511" cy="648195"/>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16205">
              <a:lnSpc>
                <a:spcPts val="3270"/>
              </a:lnSpc>
            </a:pPr>
            <a:fld id="{81D60167-4931-47E6-BA6A-407CBD079E47}" type="slidenum">
              <a:rPr spc="-25" dirty="0"/>
              <a:pPr marL="116205">
                <a:lnSpc>
                  <a:spcPts val="3270"/>
                </a:lnSpc>
              </a:pPr>
              <a:t>5</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003" cy="75437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46805" y="6614807"/>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60" smtClean="0"/>
              <a:t>Мем</a:t>
            </a:r>
            <a:r>
              <a:rPr lang="kk-KZ" spc="60" dirty="0" smtClean="0"/>
              <a:t>дер</a:t>
            </a:r>
            <a:endParaRPr spc="60" dirty="0"/>
          </a:p>
        </p:txBody>
      </p:sp>
      <p:sp>
        <p:nvSpPr>
          <p:cNvPr id="5" name="object 5"/>
          <p:cNvSpPr txBox="1"/>
          <p:nvPr/>
        </p:nvSpPr>
        <p:spPr>
          <a:xfrm>
            <a:off x="444500" y="1399857"/>
            <a:ext cx="9718040" cy="1969770"/>
          </a:xfrm>
          <a:prstGeom prst="rect">
            <a:avLst/>
          </a:prstGeom>
        </p:spPr>
        <p:txBody>
          <a:bodyPr vert="horz" wrap="square" lIns="0" tIns="0" rIns="0" bIns="0" rtlCol="0">
            <a:spAutoFit/>
          </a:bodyPr>
          <a:lstStyle/>
          <a:p>
            <a:pPr marL="12700" marR="5080">
              <a:lnSpc>
                <a:spcPct val="100000"/>
              </a:lnSpc>
              <a:tabLst>
                <a:tab pos="1412240" algn="l"/>
                <a:tab pos="2661285" algn="l"/>
                <a:tab pos="4495800" algn="l"/>
                <a:tab pos="5343525" algn="l"/>
                <a:tab pos="5735320" algn="l"/>
                <a:tab pos="8228965" algn="l"/>
              </a:tabLst>
            </a:pPr>
            <a:r>
              <a:rPr sz="3100" b="1">
                <a:solidFill>
                  <a:schemeClr val="bg1"/>
                </a:solidFill>
                <a:latin typeface="Calibri"/>
                <a:cs typeface="Calibri"/>
              </a:rPr>
              <a:t>Мем </a:t>
            </a:r>
            <a:r>
              <a:rPr lang="kk-KZ" sz="3200" i="1" dirty="0" smtClean="0">
                <a:solidFill>
                  <a:schemeClr val="bg1"/>
                </a:solidFill>
              </a:rPr>
              <a:t>(ағыл. meme) — мәдени ақпарат өлшемі. Кез келген идея, символ, әдет, жүріс-түрыс сөз, хат, видео, ым, ишара арқылы саналы немесе бейсаналы түрде адамнан адамға берілетін іс-әрекеттер. </a:t>
            </a:r>
            <a:endParaRPr sz="3100">
              <a:solidFill>
                <a:schemeClr val="bg1"/>
              </a:solidFill>
              <a:latin typeface="Calibri"/>
              <a:cs typeface="Calibri"/>
            </a:endParaRPr>
          </a:p>
        </p:txBody>
      </p:sp>
      <p:sp>
        <p:nvSpPr>
          <p:cNvPr id="6" name="object 6"/>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7" name="object 7"/>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6205">
              <a:lnSpc>
                <a:spcPts val="3270"/>
              </a:lnSpc>
            </a:pPr>
            <a:fld id="{81D60167-4931-47E6-BA6A-407CBD079E47}" type="slidenum">
              <a:rPr spc="-25" dirty="0"/>
              <a:pPr marL="116205">
                <a:lnSpc>
                  <a:spcPts val="3270"/>
                </a:lnSpc>
              </a:pPr>
              <a:t>6</a:t>
            </a:fld>
            <a:endParaRPr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7999" y="458856"/>
            <a:ext cx="7827772" cy="66260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2"/>
            <a:ext cx="46200" cy="75437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5" name="object 5"/>
          <p:cNvSpPr/>
          <p:nvPr/>
        </p:nvSpPr>
        <p:spPr>
          <a:xfrm>
            <a:off x="8575192" y="207742"/>
            <a:ext cx="1012913" cy="66594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490874" y="172059"/>
            <a:ext cx="1071511" cy="64819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52266" y="6585284"/>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3" name="object 3"/>
          <p:cNvSpPr txBox="1"/>
          <p:nvPr/>
        </p:nvSpPr>
        <p:spPr>
          <a:xfrm>
            <a:off x="9892207" y="6557892"/>
            <a:ext cx="208279" cy="509905"/>
          </a:xfrm>
          <a:prstGeom prst="rect">
            <a:avLst/>
          </a:prstGeom>
        </p:spPr>
        <p:txBody>
          <a:bodyPr vert="horz" wrap="square" lIns="0" tIns="0" rIns="0" bIns="0" rtlCol="0">
            <a:spAutoFit/>
          </a:bodyPr>
          <a:lstStyle/>
          <a:p>
            <a:pPr marL="12700">
              <a:lnSpc>
                <a:spcPct val="100000"/>
              </a:lnSpc>
            </a:pPr>
            <a:r>
              <a:rPr sz="3200" b="1" spc="-25" dirty="0">
                <a:solidFill>
                  <a:srgbClr val="FFFFFF"/>
                </a:solidFill>
                <a:latin typeface="Arial Narrow"/>
                <a:cs typeface="Arial Narrow"/>
              </a:rPr>
              <a:t>8</a:t>
            </a:r>
            <a:endParaRPr sz="3200">
              <a:latin typeface="Arial Narrow"/>
              <a:cs typeface="Arial Narrow"/>
            </a:endParaRPr>
          </a:p>
        </p:txBody>
      </p:sp>
      <p:sp>
        <p:nvSpPr>
          <p:cNvPr id="4" name="object 4"/>
          <p:cNvSpPr/>
          <p:nvPr/>
        </p:nvSpPr>
        <p:spPr>
          <a:xfrm>
            <a:off x="0" y="12"/>
            <a:ext cx="7260031" cy="404909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49955" y="3859225"/>
            <a:ext cx="7996555" cy="3431709"/>
          </a:xfrm>
          <a:prstGeom prst="rect">
            <a:avLst/>
          </a:prstGeom>
        </p:spPr>
        <p:txBody>
          <a:bodyPr vert="horz" wrap="square" lIns="0" tIns="0" rIns="0" bIns="0" rtlCol="0">
            <a:spAutoFit/>
          </a:bodyPr>
          <a:lstStyle/>
          <a:p>
            <a:r>
              <a:rPr lang="ru-RU" sz="3200" b="1" dirty="0" smtClean="0"/>
              <a:t>LOL - </a:t>
            </a:r>
            <a:r>
              <a:rPr lang="ru-RU" sz="3200" dirty="0" err="1" smtClean="0"/>
              <a:t>лол</a:t>
            </a:r>
            <a:r>
              <a:rPr lang="ru-RU" sz="3200" dirty="0" smtClean="0"/>
              <a:t> </a:t>
            </a:r>
            <a:r>
              <a:rPr lang="ru-RU" sz="3200" dirty="0" err="1" smtClean="0"/>
              <a:t>немесе</a:t>
            </a:r>
            <a:r>
              <a:rPr lang="ru-RU" sz="3200" dirty="0" smtClean="0"/>
              <a:t> </a:t>
            </a:r>
            <a:r>
              <a:rPr lang="ru-RU" sz="3200" dirty="0" err="1" smtClean="0"/>
              <a:t>эл-о-эл</a:t>
            </a:r>
            <a:r>
              <a:rPr lang="ru-RU" sz="3200" dirty="0" smtClean="0"/>
              <a:t> </a:t>
            </a:r>
            <a:r>
              <a:rPr lang="ru-RU" sz="3200" dirty="0" err="1" smtClean="0"/>
              <a:t>деп</a:t>
            </a:r>
            <a:r>
              <a:rPr lang="ru-RU" sz="3200" dirty="0" smtClean="0"/>
              <a:t> </a:t>
            </a:r>
            <a:r>
              <a:rPr lang="ru-RU" sz="3200" dirty="0" err="1" smtClean="0"/>
              <a:t>оқылады</a:t>
            </a:r>
            <a:r>
              <a:rPr lang="ru-RU" sz="3200" dirty="0" smtClean="0"/>
              <a:t> </a:t>
            </a:r>
          </a:p>
          <a:p>
            <a:r>
              <a:rPr lang="ru-RU" sz="3200" dirty="0" err="1" smtClean="0"/>
              <a:t>(ағыл.</a:t>
            </a:r>
            <a:r>
              <a:rPr lang="ru-RU" sz="3200" dirty="0" smtClean="0"/>
              <a:t> </a:t>
            </a:r>
            <a:r>
              <a:rPr lang="ru-RU" sz="3200" b="1" dirty="0" err="1" smtClean="0"/>
              <a:t>Laughingoutloud</a:t>
            </a:r>
            <a:r>
              <a:rPr lang="ru-RU" sz="3200" dirty="0" smtClean="0"/>
              <a:t> -  </a:t>
            </a:r>
            <a:r>
              <a:rPr lang="ru-RU" sz="3200" dirty="0" err="1" smtClean="0"/>
              <a:t>дауыстап</a:t>
            </a:r>
            <a:r>
              <a:rPr lang="ru-RU" sz="3200" dirty="0" smtClean="0"/>
              <a:t> </a:t>
            </a:r>
            <a:r>
              <a:rPr lang="ru-RU" sz="3200" dirty="0" err="1" smtClean="0"/>
              <a:t>күлу; немесе</a:t>
            </a:r>
            <a:r>
              <a:rPr lang="ru-RU" sz="3200" b="1" dirty="0" smtClean="0"/>
              <a:t> </a:t>
            </a:r>
            <a:r>
              <a:rPr lang="ru-RU" sz="3200" b="1" dirty="0" err="1" smtClean="0"/>
              <a:t>lotsoflaughs</a:t>
            </a:r>
            <a:r>
              <a:rPr lang="ru-RU" sz="3200" b="1" dirty="0" smtClean="0"/>
              <a:t> </a:t>
            </a:r>
            <a:r>
              <a:rPr lang="ru-RU" sz="3200" dirty="0" err="1" smtClean="0"/>
              <a:t>көп күлкі</a:t>
            </a:r>
            <a:r>
              <a:rPr lang="ru-RU" sz="3200" dirty="0" smtClean="0"/>
              <a:t>) – </a:t>
            </a:r>
            <a:r>
              <a:rPr lang="ru-RU" sz="3200" dirty="0" err="1" smtClean="0"/>
              <a:t>ағылшын тіліндегі</a:t>
            </a:r>
            <a:r>
              <a:rPr lang="ru-RU" sz="3200" dirty="0" smtClean="0"/>
              <a:t> акроним, </a:t>
            </a:r>
            <a:r>
              <a:rPr lang="ru-RU" sz="3200" dirty="0" err="1" smtClean="0"/>
              <a:t>интернет-мем</a:t>
            </a:r>
            <a:r>
              <a:rPr lang="ru-RU" sz="3200" dirty="0" smtClean="0"/>
              <a:t>. </a:t>
            </a:r>
          </a:p>
          <a:p>
            <a:r>
              <a:rPr lang="ru-RU" sz="3200" dirty="0" smtClean="0"/>
              <a:t>Термин </a:t>
            </a:r>
            <a:r>
              <a:rPr lang="ru-RU" sz="3200" dirty="0" err="1" smtClean="0"/>
              <a:t>желіде</a:t>
            </a:r>
            <a:r>
              <a:rPr lang="ru-RU" sz="3200" dirty="0" smtClean="0"/>
              <a:t> </a:t>
            </a:r>
            <a:r>
              <a:rPr lang="ru-RU" sz="3200" dirty="0" err="1" smtClean="0"/>
              <a:t>жазбаша</a:t>
            </a:r>
            <a:r>
              <a:rPr lang="ru-RU" sz="3200" dirty="0" smtClean="0"/>
              <a:t> </a:t>
            </a:r>
            <a:r>
              <a:rPr lang="ru-RU" sz="3200" dirty="0" err="1" smtClean="0"/>
              <a:t>түрде күлу</a:t>
            </a:r>
            <a:r>
              <a:rPr lang="kk-KZ" sz="3200" dirty="0" smtClean="0"/>
              <a:t> деген мағынаны</a:t>
            </a:r>
            <a:r>
              <a:rPr lang="ru-RU" sz="3200" dirty="0" smtClean="0"/>
              <a:t> </a:t>
            </a:r>
            <a:r>
              <a:rPr lang="ru-RU" sz="3200" dirty="0" err="1" smtClean="0"/>
              <a:t>білдіреді</a:t>
            </a:r>
            <a:r>
              <a:rPr lang="ru-RU" sz="3200" dirty="0" smtClean="0"/>
              <a:t>. </a:t>
            </a:r>
          </a:p>
          <a:p>
            <a:pPr marL="12700" marR="5080">
              <a:lnSpc>
                <a:spcPct val="100000"/>
              </a:lnSpc>
            </a:pPr>
            <a:endParaRPr sz="3100">
              <a:latin typeface="Calibri"/>
              <a:cs typeface="Calibri"/>
            </a:endParaRPr>
          </a:p>
        </p:txBody>
      </p:sp>
      <p:sp>
        <p:nvSpPr>
          <p:cNvPr id="7" name="object 7"/>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8" name="object 8"/>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002"/>
            <a:ext cx="10692003" cy="712800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44500" y="319405"/>
            <a:ext cx="9804400" cy="600164"/>
          </a:xfrm>
          <a:prstGeom prst="rect">
            <a:avLst/>
          </a:prstGeom>
        </p:spPr>
        <p:txBody>
          <a:bodyPr vert="horz" wrap="square" lIns="0" tIns="0" rIns="0" bIns="0" rtlCol="0">
            <a:spAutoFit/>
          </a:bodyPr>
          <a:lstStyle/>
          <a:p>
            <a:pPr marL="12700">
              <a:lnSpc>
                <a:spcPct val="100000"/>
              </a:lnSpc>
            </a:pPr>
            <a:r>
              <a:rPr lang="kk-KZ" dirty="0" smtClean="0">
                <a:solidFill>
                  <a:srgbClr val="002060"/>
                </a:solidFill>
              </a:rPr>
              <a:t>Біз неліктен олай жасаймыз?</a:t>
            </a:r>
            <a:endParaRPr spc="105" dirty="0">
              <a:solidFill>
                <a:srgbClr val="002060"/>
              </a:solidFill>
            </a:endParaRPr>
          </a:p>
        </p:txBody>
      </p:sp>
      <p:sp>
        <p:nvSpPr>
          <p:cNvPr id="4" name="object 4"/>
          <p:cNvSpPr/>
          <p:nvPr/>
        </p:nvSpPr>
        <p:spPr>
          <a:xfrm>
            <a:off x="9746805" y="6575488"/>
            <a:ext cx="488315" cy="488315"/>
          </a:xfrm>
          <a:custGeom>
            <a:avLst/>
            <a:gdLst/>
            <a:ahLst/>
            <a:cxnLst/>
            <a:rect l="l" t="t" r="r" b="b"/>
            <a:pathLst>
              <a:path w="488315" h="488315">
                <a:moveTo>
                  <a:pt x="243992" y="0"/>
                </a:moveTo>
                <a:lnTo>
                  <a:pt x="194817" y="4957"/>
                </a:lnTo>
                <a:lnTo>
                  <a:pt x="149016" y="19175"/>
                </a:lnTo>
                <a:lnTo>
                  <a:pt x="107571" y="41672"/>
                </a:lnTo>
                <a:lnTo>
                  <a:pt x="71461" y="71467"/>
                </a:lnTo>
                <a:lnTo>
                  <a:pt x="41668" y="107579"/>
                </a:lnTo>
                <a:lnTo>
                  <a:pt x="19173" y="149027"/>
                </a:lnTo>
                <a:lnTo>
                  <a:pt x="4956" y="194829"/>
                </a:lnTo>
                <a:lnTo>
                  <a:pt x="0" y="244005"/>
                </a:lnTo>
                <a:lnTo>
                  <a:pt x="4956" y="293176"/>
                </a:lnTo>
                <a:lnTo>
                  <a:pt x="19173" y="338975"/>
                </a:lnTo>
                <a:lnTo>
                  <a:pt x="41668" y="380420"/>
                </a:lnTo>
                <a:lnTo>
                  <a:pt x="71461" y="416531"/>
                </a:lnTo>
                <a:lnTo>
                  <a:pt x="107571" y="446325"/>
                </a:lnTo>
                <a:lnTo>
                  <a:pt x="149016" y="468822"/>
                </a:lnTo>
                <a:lnTo>
                  <a:pt x="194817" y="483040"/>
                </a:lnTo>
                <a:lnTo>
                  <a:pt x="243992" y="487997"/>
                </a:lnTo>
                <a:lnTo>
                  <a:pt x="293167" y="483040"/>
                </a:lnTo>
                <a:lnTo>
                  <a:pt x="338969" y="468822"/>
                </a:lnTo>
                <a:lnTo>
                  <a:pt x="380417" y="446325"/>
                </a:lnTo>
                <a:lnTo>
                  <a:pt x="416529" y="416531"/>
                </a:lnTo>
                <a:lnTo>
                  <a:pt x="446325" y="380420"/>
                </a:lnTo>
                <a:lnTo>
                  <a:pt x="468822" y="338975"/>
                </a:lnTo>
                <a:lnTo>
                  <a:pt x="483040" y="293176"/>
                </a:lnTo>
                <a:lnTo>
                  <a:pt x="487997" y="244005"/>
                </a:lnTo>
                <a:lnTo>
                  <a:pt x="483040" y="194829"/>
                </a:lnTo>
                <a:lnTo>
                  <a:pt x="468822" y="149027"/>
                </a:lnTo>
                <a:lnTo>
                  <a:pt x="446325" y="107579"/>
                </a:lnTo>
                <a:lnTo>
                  <a:pt x="416529" y="71467"/>
                </a:lnTo>
                <a:lnTo>
                  <a:pt x="380417" y="41672"/>
                </a:lnTo>
                <a:lnTo>
                  <a:pt x="338969" y="19175"/>
                </a:lnTo>
                <a:lnTo>
                  <a:pt x="293167" y="4957"/>
                </a:lnTo>
                <a:lnTo>
                  <a:pt x="243992" y="0"/>
                </a:lnTo>
                <a:close/>
              </a:path>
            </a:pathLst>
          </a:custGeom>
          <a:solidFill>
            <a:srgbClr val="424241"/>
          </a:solidFill>
        </p:spPr>
        <p:txBody>
          <a:bodyPr wrap="square" lIns="0" tIns="0" rIns="0" bIns="0" rtlCol="0"/>
          <a:lstStyle/>
          <a:p>
            <a:endParaRPr/>
          </a:p>
        </p:txBody>
      </p:sp>
      <p:sp>
        <p:nvSpPr>
          <p:cNvPr id="5" name="object 5"/>
          <p:cNvSpPr txBox="1"/>
          <p:nvPr/>
        </p:nvSpPr>
        <p:spPr>
          <a:xfrm>
            <a:off x="9886759" y="6541745"/>
            <a:ext cx="208279" cy="516255"/>
          </a:xfrm>
          <a:prstGeom prst="rect">
            <a:avLst/>
          </a:prstGeom>
        </p:spPr>
        <p:txBody>
          <a:bodyPr vert="horz" wrap="square" lIns="0" tIns="0" rIns="0" bIns="0" rtlCol="0">
            <a:spAutoFit/>
          </a:bodyPr>
          <a:lstStyle/>
          <a:p>
            <a:pPr marL="12700">
              <a:lnSpc>
                <a:spcPct val="100000"/>
              </a:lnSpc>
            </a:pPr>
            <a:r>
              <a:rPr sz="3200" b="1" spc="-45" dirty="0">
                <a:solidFill>
                  <a:srgbClr val="FFFFFF"/>
                </a:solidFill>
                <a:latin typeface="Arial Narrow"/>
                <a:cs typeface="Arial Narrow"/>
              </a:rPr>
              <a:t>9</a:t>
            </a:r>
            <a:endParaRPr sz="3200">
              <a:latin typeface="Arial Narrow"/>
              <a:cs typeface="Arial Narrow"/>
            </a:endParaRPr>
          </a:p>
        </p:txBody>
      </p:sp>
      <p:sp>
        <p:nvSpPr>
          <p:cNvPr id="6" name="object 6"/>
          <p:cNvSpPr/>
          <p:nvPr/>
        </p:nvSpPr>
        <p:spPr>
          <a:xfrm>
            <a:off x="8189988" y="12"/>
            <a:ext cx="2502535" cy="1053465"/>
          </a:xfrm>
          <a:custGeom>
            <a:avLst/>
            <a:gdLst/>
            <a:ahLst/>
            <a:cxnLst/>
            <a:rect l="l" t="t" r="r" b="b"/>
            <a:pathLst>
              <a:path w="2502534" h="1053465">
                <a:moveTo>
                  <a:pt x="2502001" y="0"/>
                </a:moveTo>
                <a:lnTo>
                  <a:pt x="0" y="0"/>
                </a:lnTo>
                <a:lnTo>
                  <a:pt x="673290" y="1052995"/>
                </a:lnTo>
                <a:lnTo>
                  <a:pt x="2502001" y="1052995"/>
                </a:lnTo>
                <a:lnTo>
                  <a:pt x="2502001" y="0"/>
                </a:lnTo>
                <a:close/>
              </a:path>
            </a:pathLst>
          </a:custGeom>
          <a:solidFill>
            <a:srgbClr val="4D4B72"/>
          </a:solidFill>
        </p:spPr>
        <p:txBody>
          <a:bodyPr wrap="square" lIns="0" tIns="0" rIns="0" bIns="0" rtlCol="0"/>
          <a:lstStyle/>
          <a:p>
            <a:endParaRPr/>
          </a:p>
        </p:txBody>
      </p:sp>
      <p:sp>
        <p:nvSpPr>
          <p:cNvPr id="7" name="object 7"/>
          <p:cNvSpPr/>
          <p:nvPr/>
        </p:nvSpPr>
        <p:spPr>
          <a:xfrm>
            <a:off x="8575192" y="207742"/>
            <a:ext cx="1012913" cy="66594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490874" y="172059"/>
            <a:ext cx="1071511" cy="64819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TotalTime>
  <Words>304</Words>
  <Application>Microsoft Office PowerPoint</Application>
  <PresentationFormat>Произвольный</PresentationFormat>
  <Paragraphs>69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3-сабақ</vt:lpstr>
      <vt:lpstr>Интернетте әр минут сайын не болады?</vt:lpstr>
      <vt:lpstr>Ақпараттық фастфуд</vt:lpstr>
      <vt:lpstr>Слайд 4</vt:lpstr>
      <vt:lpstr>Мемы</vt:lpstr>
      <vt:lpstr>Мемдер</vt:lpstr>
      <vt:lpstr>Слайд 7</vt:lpstr>
      <vt:lpstr>Слайд 8</vt:lpstr>
      <vt:lpstr>Біз неліктен олай жасаймыз?</vt:lpstr>
      <vt:lpstr>Ақпараттық тұтыну несімен қауіпті?</vt:lpstr>
      <vt:lpstr>Слайд 11</vt:lpstr>
      <vt:lpstr>Фейк</vt:lpstr>
      <vt:lpstr>Слайд 13</vt:lpstr>
      <vt:lpstr>Слайд 14</vt:lpstr>
      <vt:lpstr>Слайд 15</vt:lpstr>
      <vt:lpstr>Слайд 16</vt:lpstr>
      <vt:lpstr>Есть фейки и на телевидении:</vt:lpstr>
      <vt:lpstr>Слайд 18</vt:lpstr>
      <vt:lpstr>Слайд 19</vt:lpstr>
      <vt:lpstr>Қорытынды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3-сабақ</dc:title>
  <dc:creator>user</dc:creator>
  <cp:lastModifiedBy>user</cp:lastModifiedBy>
  <cp:revision>4</cp:revision>
  <dcterms:created xsi:type="dcterms:W3CDTF">2017-09-11T07:46:56Z</dcterms:created>
  <dcterms:modified xsi:type="dcterms:W3CDTF">2018-10-31T05:43:32Z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2017-09-09T00:00:00Z</vt:filetime>
  </property>
  <property fmtid="{D5CDD505-2E9C-101B-9397-08002B2CF9AE}" pid="3" name="Creator">
    <vt:lpwstr>Adobe InDesign CC 2017 (Windows)</vt:lpwstr>
  </property>
  <property fmtid="{D5CDD505-2E9C-101B-9397-08002B2CF9AE}" pid="4" name="LastSaved">
    <vt:filetime>2017-09-11T00:00:00Z</vt:filetime>
  </property>
</Properties>
</file>