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301" y="-9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16205">
              <a:lnSpc>
                <a:spcPts val="3385"/>
              </a:lnSpc>
            </a:pPr>
            <a:fld id="{81D60167-4931-47E6-BA6A-407CBD079E47}" type="slidenum">
              <a:rPr spc="-25" dirty="0"/>
              <a:pPr marL="116205">
                <a:lnSpc>
                  <a:spcPts val="3385"/>
                </a:lnSpc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16205">
              <a:lnSpc>
                <a:spcPts val="3385"/>
              </a:lnSpc>
            </a:pPr>
            <a:fld id="{81D60167-4931-47E6-BA6A-407CBD079E47}" type="slidenum">
              <a:rPr spc="-25" dirty="0"/>
              <a:pPr marL="116205">
                <a:lnSpc>
                  <a:spcPts val="3385"/>
                </a:lnSpc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746805" y="6603285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2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2583" y="1686102"/>
            <a:ext cx="4293235" cy="4812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866955" y="1381302"/>
            <a:ext cx="4153534" cy="5067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16205">
              <a:lnSpc>
                <a:spcPts val="3385"/>
              </a:lnSpc>
            </a:pPr>
            <a:fld id="{81D60167-4931-47E6-BA6A-407CBD079E47}" type="slidenum">
              <a:rPr spc="-25" dirty="0"/>
              <a:pPr marL="116205">
                <a:lnSpc>
                  <a:spcPts val="3385"/>
                </a:lnSpc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16205">
              <a:lnSpc>
                <a:spcPts val="3385"/>
              </a:lnSpc>
            </a:pPr>
            <a:fld id="{81D60167-4931-47E6-BA6A-407CBD079E47}" type="slidenum">
              <a:rPr spc="-25" dirty="0"/>
              <a:pPr marL="116205">
                <a:lnSpc>
                  <a:spcPts val="3385"/>
                </a:lnSpc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16205">
              <a:lnSpc>
                <a:spcPts val="3385"/>
              </a:lnSpc>
            </a:pPr>
            <a:fld id="{81D60167-4931-47E6-BA6A-407CBD079E47}" type="slidenum">
              <a:rPr spc="-25" dirty="0"/>
              <a:pPr marL="116205">
                <a:lnSpc>
                  <a:spcPts val="3385"/>
                </a:lnSpc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319405"/>
            <a:ext cx="9804400" cy="608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20297" y="1647583"/>
            <a:ext cx="5090795" cy="5196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782708" y="6648349"/>
            <a:ext cx="416559" cy="438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16205">
              <a:lnSpc>
                <a:spcPts val="3385"/>
              </a:lnSpc>
            </a:pPr>
            <a:fld id="{81D60167-4931-47E6-BA6A-407CBD079E47}" type="slidenum">
              <a:rPr spc="-25" dirty="0"/>
              <a:pPr marL="116205">
                <a:lnSpc>
                  <a:spcPts val="3385"/>
                </a:lnSpc>
              </a:pPr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002" cy="756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2"/>
            <a:ext cx="9777730" cy="5902960"/>
          </a:xfrm>
          <a:custGeom>
            <a:avLst/>
            <a:gdLst/>
            <a:ahLst/>
            <a:cxnLst/>
            <a:rect l="l" t="t" r="r" b="b"/>
            <a:pathLst>
              <a:path w="9777730" h="5902960">
                <a:moveTo>
                  <a:pt x="0" y="5902718"/>
                </a:moveTo>
                <a:lnTo>
                  <a:pt x="9777603" y="5902718"/>
                </a:lnTo>
                <a:lnTo>
                  <a:pt x="9777603" y="0"/>
                </a:lnTo>
                <a:lnTo>
                  <a:pt x="0" y="0"/>
                </a:lnTo>
                <a:lnTo>
                  <a:pt x="0" y="5902718"/>
                </a:lnTo>
                <a:close/>
              </a:path>
            </a:pathLst>
          </a:custGeom>
          <a:solidFill>
            <a:srgbClr val="EF77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5902718"/>
            <a:ext cx="9777730" cy="1200150"/>
          </a:xfrm>
          <a:custGeom>
            <a:avLst/>
            <a:gdLst/>
            <a:ahLst/>
            <a:cxnLst/>
            <a:rect l="l" t="t" r="r" b="b"/>
            <a:pathLst>
              <a:path w="9777730" h="1200150">
                <a:moveTo>
                  <a:pt x="9777603" y="0"/>
                </a:moveTo>
                <a:lnTo>
                  <a:pt x="0" y="0"/>
                </a:lnTo>
                <a:lnTo>
                  <a:pt x="4888801" y="1200086"/>
                </a:lnTo>
                <a:lnTo>
                  <a:pt x="9777603" y="0"/>
                </a:lnTo>
                <a:close/>
              </a:path>
            </a:pathLst>
          </a:custGeom>
          <a:solidFill>
            <a:srgbClr val="EF77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01896" y="279400"/>
            <a:ext cx="3073604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z="5600" spc="-380" dirty="0" smtClean="0">
                <a:latin typeface="Arial Narrow"/>
                <a:cs typeface="Arial Narrow"/>
              </a:rPr>
              <a:t>Дарси </a:t>
            </a:r>
            <a:r>
              <a:rPr sz="5600" spc="-380" dirty="0" smtClean="0">
                <a:latin typeface="Arial Narrow"/>
                <a:cs typeface="Arial Narrow"/>
              </a:rPr>
              <a:t> </a:t>
            </a:r>
            <a:r>
              <a:rPr sz="5600" spc="-800" dirty="0">
                <a:latin typeface="Arial Narrow"/>
                <a:cs typeface="Arial Narrow"/>
              </a:rPr>
              <a:t>№</a:t>
            </a:r>
            <a:r>
              <a:rPr sz="5600" spc="-415" dirty="0">
                <a:latin typeface="Arial Narrow"/>
                <a:cs typeface="Arial Narrow"/>
              </a:rPr>
              <a:t> </a:t>
            </a:r>
            <a:r>
              <a:rPr sz="5600" spc="-70" dirty="0">
                <a:latin typeface="Arial Narrow"/>
                <a:cs typeface="Arial Narrow"/>
              </a:rPr>
              <a:t>2</a:t>
            </a:r>
            <a:endParaRPr sz="5600" dirty="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0" y="3322320"/>
            <a:ext cx="10452100" cy="28469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ts val="5440"/>
              </a:lnSpc>
            </a:pPr>
            <a:r>
              <a:rPr lang="tg-Cyrl-TJ" sz="4900" b="1" spc="-330" dirty="0" smtClean="0">
                <a:solidFill>
                  <a:srgbClr val="FFFFFF"/>
                </a:solidFill>
                <a:latin typeface="Arial Narrow"/>
                <a:cs typeface="Arial Narrow"/>
              </a:rPr>
              <a:t>Мавзӯъ</a:t>
            </a:r>
            <a:r>
              <a:rPr sz="4900" b="1" spc="-330" dirty="0" smtClean="0">
                <a:solidFill>
                  <a:srgbClr val="FFFFFF"/>
                </a:solidFill>
                <a:latin typeface="Arial Narrow"/>
                <a:cs typeface="Arial Narrow"/>
              </a:rPr>
              <a:t>:</a:t>
            </a:r>
            <a:endParaRPr sz="4900" dirty="0">
              <a:latin typeface="Arial Narrow"/>
              <a:cs typeface="Arial Narrow"/>
            </a:endParaRPr>
          </a:p>
          <a:p>
            <a:pPr marL="12700" marR="5080" indent="561340">
              <a:lnSpc>
                <a:spcPts val="7900"/>
              </a:lnSpc>
              <a:spcBef>
                <a:spcPts val="1040"/>
              </a:spcBef>
            </a:pPr>
            <a:r>
              <a:rPr sz="7800" b="1" spc="-400" dirty="0">
                <a:solidFill>
                  <a:srgbClr val="FFFFFF"/>
                </a:solidFill>
                <a:latin typeface="Arial Narrow"/>
                <a:cs typeface="Arial Narrow"/>
              </a:rPr>
              <a:t>ЖУРНАЛИСТИКА </a:t>
            </a:r>
            <a:r>
              <a:rPr lang="tg-Cyrl-TJ" sz="7800" b="1" spc="-440" dirty="0" smtClean="0">
                <a:solidFill>
                  <a:srgbClr val="FFFFFF"/>
                </a:solidFill>
                <a:latin typeface="Arial Narrow"/>
                <a:cs typeface="Arial Narrow"/>
              </a:rPr>
              <a:t>ВА</a:t>
            </a:r>
            <a:r>
              <a:rPr sz="7800" b="1" spc="-440" dirty="0" smtClean="0">
                <a:solidFill>
                  <a:srgbClr val="FFFFFF"/>
                </a:solidFill>
                <a:latin typeface="Arial Narrow"/>
                <a:cs typeface="Arial Narrow"/>
              </a:rPr>
              <a:t>  </a:t>
            </a:r>
            <a:r>
              <a:rPr lang="tg-Cyrl-TJ" sz="7800" b="1" spc="-445" dirty="0" smtClean="0">
                <a:solidFill>
                  <a:srgbClr val="FFFFFF"/>
                </a:solidFill>
                <a:latin typeface="Arial Narrow"/>
                <a:cs typeface="Arial Narrow"/>
              </a:rPr>
              <a:t>САВОДНОКИИ РАССОНАВӢ</a:t>
            </a:r>
            <a:endParaRPr sz="7800" dirty="0"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40140" y="1236941"/>
            <a:ext cx="3225431" cy="22655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04447" y="1152004"/>
            <a:ext cx="3547414" cy="21183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91037" y="0"/>
            <a:ext cx="6300965" cy="756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46805" y="6585284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2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9900" y="504825"/>
            <a:ext cx="4495800" cy="1025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000"/>
              </a:lnSpc>
            </a:pPr>
            <a:r>
              <a:rPr lang="tg-Cyrl-TJ" spc="185" dirty="0" smtClean="0">
                <a:solidFill>
                  <a:srgbClr val="EE762F"/>
                </a:solidFill>
              </a:rPr>
              <a:t>Фаҳмо будани иттилоъ</a:t>
            </a:r>
            <a:endParaRPr spc="110" dirty="0">
              <a:solidFill>
                <a:srgbClr val="EE762F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2327008"/>
            <a:ext cx="5082540" cy="3662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z="3400" spc="40" dirty="0" smtClean="0">
                <a:solidFill>
                  <a:srgbClr val="1D1D1B"/>
                </a:solidFill>
                <a:latin typeface="Calibri"/>
                <a:cs typeface="Calibri"/>
              </a:rPr>
              <a:t>Иттилоъ барои</a:t>
            </a:r>
            <a:r>
              <a:rPr sz="3400" spc="55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3400" spc="5" dirty="0" err="1" smtClean="0">
                <a:solidFill>
                  <a:srgbClr val="1D1D1B"/>
                </a:solidFill>
                <a:latin typeface="Calibri"/>
                <a:cs typeface="Calibri"/>
              </a:rPr>
              <a:t>аудитори</a:t>
            </a:r>
            <a:r>
              <a:rPr lang="tg-Cyrl-TJ" sz="3400" spc="5" dirty="0" smtClean="0">
                <a:solidFill>
                  <a:srgbClr val="1D1D1B"/>
                </a:solidFill>
                <a:latin typeface="Calibri"/>
                <a:cs typeface="Calibri"/>
              </a:rPr>
              <a:t>я бояд фаҳмо бошад</a:t>
            </a:r>
            <a:r>
              <a:rPr sz="3400" spc="5" dirty="0" smtClean="0">
                <a:solidFill>
                  <a:srgbClr val="1D1D1B"/>
                </a:solidFill>
                <a:latin typeface="Calibri"/>
                <a:cs typeface="Calibri"/>
              </a:rPr>
              <a:t>. </a:t>
            </a:r>
            <a:r>
              <a:rPr lang="tg-Cyrl-TJ" sz="3400" spc="45" dirty="0" smtClean="0">
                <a:solidFill>
                  <a:srgbClr val="1D1D1B"/>
                </a:solidFill>
                <a:latin typeface="Calibri"/>
                <a:cs typeface="Calibri"/>
              </a:rPr>
              <a:t> Мантиқӣ</a:t>
            </a:r>
            <a:r>
              <a:rPr sz="3400" spc="45" dirty="0" smtClean="0">
                <a:solidFill>
                  <a:srgbClr val="1D1D1B"/>
                </a:solidFill>
                <a:latin typeface="Calibri"/>
                <a:cs typeface="Calibri"/>
              </a:rPr>
              <a:t>,</a:t>
            </a:r>
            <a:r>
              <a:rPr sz="3400" spc="-85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tg-Cyrl-TJ" sz="3400" spc="35" dirty="0" smtClean="0">
                <a:solidFill>
                  <a:srgbClr val="1D1D1B"/>
                </a:solidFill>
                <a:latin typeface="Calibri"/>
                <a:cs typeface="Calibri"/>
              </a:rPr>
              <a:t>мушаххас</a:t>
            </a:r>
            <a:r>
              <a:rPr sz="3400" spc="35" dirty="0" smtClean="0">
                <a:solidFill>
                  <a:srgbClr val="1D1D1B"/>
                </a:solidFill>
                <a:latin typeface="Calibri"/>
                <a:cs typeface="Calibri"/>
              </a:rPr>
              <a:t>,  </a:t>
            </a:r>
            <a:r>
              <a:rPr lang="tg-Cyrl-TJ" sz="3400" spc="10" dirty="0" smtClean="0">
                <a:solidFill>
                  <a:srgbClr val="1D1D1B"/>
                </a:solidFill>
                <a:latin typeface="Calibri"/>
                <a:cs typeface="Calibri"/>
              </a:rPr>
              <a:t>дар шакли қулай </a:t>
            </a:r>
            <a:r>
              <a:rPr lang="tg-Cyrl-TJ" sz="3400" spc="40" dirty="0" smtClean="0">
                <a:solidFill>
                  <a:srgbClr val="1D1D1B"/>
                </a:solidFill>
                <a:latin typeface="Calibri"/>
                <a:cs typeface="Calibri"/>
              </a:rPr>
              <a:t>пешниҳод шуданаш</a:t>
            </a:r>
            <a:r>
              <a:rPr sz="3400" spc="20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tg-Cyrl-TJ" sz="3400" spc="45" dirty="0" smtClean="0">
                <a:solidFill>
                  <a:srgbClr val="1D1D1B"/>
                </a:solidFill>
                <a:latin typeface="Calibri"/>
                <a:cs typeface="Calibri"/>
              </a:rPr>
              <a:t>ва осонҳазм будани он муҳим мебошад</a:t>
            </a:r>
            <a:r>
              <a:rPr sz="3400" spc="15" dirty="0" smtClean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34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EF77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795408" y="6630349"/>
            <a:ext cx="391160" cy="436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70"/>
              </a:lnSpc>
            </a:pPr>
            <a:r>
              <a:rPr sz="3200" b="1" spc="-25" dirty="0">
                <a:solidFill>
                  <a:srgbClr val="FFFFFF"/>
                </a:solidFill>
                <a:latin typeface="Arial Narrow"/>
                <a:cs typeface="Arial Narrow"/>
              </a:rPr>
              <a:t>10</a:t>
            </a:r>
            <a:endParaRPr sz="32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39020" y="2784005"/>
            <a:ext cx="4214495" cy="2494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z="16250" b="1" spc="385" dirty="0" smtClean="0">
                <a:solidFill>
                  <a:srgbClr val="EE762F"/>
                </a:solidFill>
                <a:latin typeface="Calibri"/>
                <a:cs typeface="Calibri"/>
              </a:rPr>
              <a:t>СИР</a:t>
            </a:r>
            <a:endParaRPr sz="1625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2887" y="1180020"/>
            <a:ext cx="2473960" cy="1454150"/>
          </a:xfrm>
          <a:custGeom>
            <a:avLst/>
            <a:gdLst/>
            <a:ahLst/>
            <a:cxnLst/>
            <a:rect l="l" t="t" r="r" b="b"/>
            <a:pathLst>
              <a:path w="2473960" h="1454150">
                <a:moveTo>
                  <a:pt x="0" y="0"/>
                </a:moveTo>
                <a:lnTo>
                  <a:pt x="2473452" y="0"/>
                </a:lnTo>
                <a:lnTo>
                  <a:pt x="2473452" y="1453896"/>
                </a:lnTo>
                <a:lnTo>
                  <a:pt x="0" y="1453896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7545" y="1194333"/>
            <a:ext cx="2456815" cy="1373505"/>
          </a:xfrm>
          <a:custGeom>
            <a:avLst/>
            <a:gdLst/>
            <a:ahLst/>
            <a:cxnLst/>
            <a:rect l="l" t="t" r="r" b="b"/>
            <a:pathLst>
              <a:path w="2456815" h="1373505">
                <a:moveTo>
                  <a:pt x="1710486" y="0"/>
                </a:moveTo>
                <a:lnTo>
                  <a:pt x="745985" y="0"/>
                </a:lnTo>
                <a:lnTo>
                  <a:pt x="661223" y="1662"/>
                </a:lnTo>
                <a:lnTo>
                  <a:pt x="607861" y="13300"/>
                </a:lnTo>
                <a:lnTo>
                  <a:pt x="563303" y="44887"/>
                </a:lnTo>
                <a:lnTo>
                  <a:pt x="504952" y="106400"/>
                </a:lnTo>
                <a:lnTo>
                  <a:pt x="72771" y="580262"/>
                </a:lnTo>
                <a:lnTo>
                  <a:pt x="18192" y="643431"/>
                </a:lnTo>
                <a:lnTo>
                  <a:pt x="0" y="686652"/>
                </a:lnTo>
                <a:lnTo>
                  <a:pt x="18192" y="729876"/>
                </a:lnTo>
                <a:lnTo>
                  <a:pt x="72771" y="793051"/>
                </a:lnTo>
                <a:lnTo>
                  <a:pt x="504952" y="1266901"/>
                </a:lnTo>
                <a:lnTo>
                  <a:pt x="563303" y="1328414"/>
                </a:lnTo>
                <a:lnTo>
                  <a:pt x="607861" y="1360001"/>
                </a:lnTo>
                <a:lnTo>
                  <a:pt x="661223" y="1371639"/>
                </a:lnTo>
                <a:lnTo>
                  <a:pt x="745985" y="1373301"/>
                </a:lnTo>
                <a:lnTo>
                  <a:pt x="1710486" y="1373301"/>
                </a:lnTo>
                <a:lnTo>
                  <a:pt x="1795248" y="1371639"/>
                </a:lnTo>
                <a:lnTo>
                  <a:pt x="1848610" y="1360001"/>
                </a:lnTo>
                <a:lnTo>
                  <a:pt x="1893168" y="1328414"/>
                </a:lnTo>
                <a:lnTo>
                  <a:pt x="1951520" y="1266901"/>
                </a:lnTo>
                <a:lnTo>
                  <a:pt x="2383701" y="793051"/>
                </a:lnTo>
                <a:lnTo>
                  <a:pt x="2438279" y="729876"/>
                </a:lnTo>
                <a:lnTo>
                  <a:pt x="2456472" y="686652"/>
                </a:lnTo>
                <a:lnTo>
                  <a:pt x="2438279" y="643431"/>
                </a:lnTo>
                <a:lnTo>
                  <a:pt x="2383701" y="580262"/>
                </a:lnTo>
                <a:lnTo>
                  <a:pt x="1951520" y="106400"/>
                </a:lnTo>
                <a:lnTo>
                  <a:pt x="1893168" y="44887"/>
                </a:lnTo>
                <a:lnTo>
                  <a:pt x="1848610" y="13300"/>
                </a:lnTo>
                <a:lnTo>
                  <a:pt x="1795248" y="1662"/>
                </a:lnTo>
                <a:lnTo>
                  <a:pt x="1710486" y="0"/>
                </a:lnTo>
                <a:close/>
              </a:path>
            </a:pathLst>
          </a:custGeom>
          <a:solidFill>
            <a:srgbClr val="93C0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2887" y="2681185"/>
            <a:ext cx="2473960" cy="1454150"/>
          </a:xfrm>
          <a:custGeom>
            <a:avLst/>
            <a:gdLst/>
            <a:ahLst/>
            <a:cxnLst/>
            <a:rect l="l" t="t" r="r" b="b"/>
            <a:pathLst>
              <a:path w="2473960" h="1454150">
                <a:moveTo>
                  <a:pt x="0" y="0"/>
                </a:moveTo>
                <a:lnTo>
                  <a:pt x="2473452" y="0"/>
                </a:lnTo>
                <a:lnTo>
                  <a:pt x="2473452" y="1453896"/>
                </a:lnTo>
                <a:lnTo>
                  <a:pt x="0" y="1453896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7545" y="2695486"/>
            <a:ext cx="2456815" cy="1373505"/>
          </a:xfrm>
          <a:custGeom>
            <a:avLst/>
            <a:gdLst/>
            <a:ahLst/>
            <a:cxnLst/>
            <a:rect l="l" t="t" r="r" b="b"/>
            <a:pathLst>
              <a:path w="2456815" h="1373504">
                <a:moveTo>
                  <a:pt x="1710486" y="0"/>
                </a:moveTo>
                <a:lnTo>
                  <a:pt x="745985" y="0"/>
                </a:lnTo>
                <a:lnTo>
                  <a:pt x="661223" y="1662"/>
                </a:lnTo>
                <a:lnTo>
                  <a:pt x="607861" y="13300"/>
                </a:lnTo>
                <a:lnTo>
                  <a:pt x="563303" y="44887"/>
                </a:lnTo>
                <a:lnTo>
                  <a:pt x="504952" y="106400"/>
                </a:lnTo>
                <a:lnTo>
                  <a:pt x="72771" y="580262"/>
                </a:lnTo>
                <a:lnTo>
                  <a:pt x="18192" y="643431"/>
                </a:lnTo>
                <a:lnTo>
                  <a:pt x="0" y="686652"/>
                </a:lnTo>
                <a:lnTo>
                  <a:pt x="18192" y="729876"/>
                </a:lnTo>
                <a:lnTo>
                  <a:pt x="72771" y="793051"/>
                </a:lnTo>
                <a:lnTo>
                  <a:pt x="504952" y="1266901"/>
                </a:lnTo>
                <a:lnTo>
                  <a:pt x="563303" y="1328414"/>
                </a:lnTo>
                <a:lnTo>
                  <a:pt x="607861" y="1360001"/>
                </a:lnTo>
                <a:lnTo>
                  <a:pt x="661223" y="1371639"/>
                </a:lnTo>
                <a:lnTo>
                  <a:pt x="745985" y="1373301"/>
                </a:lnTo>
                <a:lnTo>
                  <a:pt x="1710486" y="1373301"/>
                </a:lnTo>
                <a:lnTo>
                  <a:pt x="1795248" y="1371639"/>
                </a:lnTo>
                <a:lnTo>
                  <a:pt x="1848610" y="1360001"/>
                </a:lnTo>
                <a:lnTo>
                  <a:pt x="1893168" y="1328414"/>
                </a:lnTo>
                <a:lnTo>
                  <a:pt x="1951520" y="1266901"/>
                </a:lnTo>
                <a:lnTo>
                  <a:pt x="2383701" y="793051"/>
                </a:lnTo>
                <a:lnTo>
                  <a:pt x="2438279" y="729876"/>
                </a:lnTo>
                <a:lnTo>
                  <a:pt x="2456472" y="686652"/>
                </a:lnTo>
                <a:lnTo>
                  <a:pt x="2438279" y="643431"/>
                </a:lnTo>
                <a:lnTo>
                  <a:pt x="2383701" y="580262"/>
                </a:lnTo>
                <a:lnTo>
                  <a:pt x="1951520" y="106400"/>
                </a:lnTo>
                <a:lnTo>
                  <a:pt x="1893168" y="44887"/>
                </a:lnTo>
                <a:lnTo>
                  <a:pt x="1848610" y="13300"/>
                </a:lnTo>
                <a:lnTo>
                  <a:pt x="1795248" y="1662"/>
                </a:lnTo>
                <a:lnTo>
                  <a:pt x="1710486" y="0"/>
                </a:lnTo>
                <a:close/>
              </a:path>
            </a:pathLst>
          </a:custGeom>
          <a:solidFill>
            <a:srgbClr val="4D4B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9275" y="4194949"/>
            <a:ext cx="2473960" cy="1454150"/>
          </a:xfrm>
          <a:custGeom>
            <a:avLst/>
            <a:gdLst/>
            <a:ahLst/>
            <a:cxnLst/>
            <a:rect l="l" t="t" r="r" b="b"/>
            <a:pathLst>
              <a:path w="2473960" h="1454150">
                <a:moveTo>
                  <a:pt x="0" y="0"/>
                </a:moveTo>
                <a:lnTo>
                  <a:pt x="2473452" y="0"/>
                </a:lnTo>
                <a:lnTo>
                  <a:pt x="2473452" y="1453896"/>
                </a:lnTo>
                <a:lnTo>
                  <a:pt x="0" y="1453896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3946" y="4209250"/>
            <a:ext cx="2456815" cy="1373505"/>
          </a:xfrm>
          <a:custGeom>
            <a:avLst/>
            <a:gdLst/>
            <a:ahLst/>
            <a:cxnLst/>
            <a:rect l="l" t="t" r="r" b="b"/>
            <a:pathLst>
              <a:path w="2456815" h="1373504">
                <a:moveTo>
                  <a:pt x="1710486" y="0"/>
                </a:moveTo>
                <a:lnTo>
                  <a:pt x="745985" y="0"/>
                </a:lnTo>
                <a:lnTo>
                  <a:pt x="661223" y="1662"/>
                </a:lnTo>
                <a:lnTo>
                  <a:pt x="607861" y="13300"/>
                </a:lnTo>
                <a:lnTo>
                  <a:pt x="563303" y="44887"/>
                </a:lnTo>
                <a:lnTo>
                  <a:pt x="504952" y="106400"/>
                </a:lnTo>
                <a:lnTo>
                  <a:pt x="72771" y="580262"/>
                </a:lnTo>
                <a:lnTo>
                  <a:pt x="18192" y="643431"/>
                </a:lnTo>
                <a:lnTo>
                  <a:pt x="0" y="686652"/>
                </a:lnTo>
                <a:lnTo>
                  <a:pt x="18192" y="729876"/>
                </a:lnTo>
                <a:lnTo>
                  <a:pt x="72771" y="793051"/>
                </a:lnTo>
                <a:lnTo>
                  <a:pt x="504952" y="1266901"/>
                </a:lnTo>
                <a:lnTo>
                  <a:pt x="563303" y="1328414"/>
                </a:lnTo>
                <a:lnTo>
                  <a:pt x="607861" y="1360001"/>
                </a:lnTo>
                <a:lnTo>
                  <a:pt x="661223" y="1371639"/>
                </a:lnTo>
                <a:lnTo>
                  <a:pt x="745985" y="1373301"/>
                </a:lnTo>
                <a:lnTo>
                  <a:pt x="1710486" y="1373301"/>
                </a:lnTo>
                <a:lnTo>
                  <a:pt x="1795248" y="1371639"/>
                </a:lnTo>
                <a:lnTo>
                  <a:pt x="1848610" y="1360001"/>
                </a:lnTo>
                <a:lnTo>
                  <a:pt x="1893168" y="1328414"/>
                </a:lnTo>
                <a:lnTo>
                  <a:pt x="1951520" y="1266901"/>
                </a:lnTo>
                <a:lnTo>
                  <a:pt x="2383701" y="793051"/>
                </a:lnTo>
                <a:lnTo>
                  <a:pt x="2438279" y="729876"/>
                </a:lnTo>
                <a:lnTo>
                  <a:pt x="2456472" y="686652"/>
                </a:lnTo>
                <a:lnTo>
                  <a:pt x="2438279" y="643431"/>
                </a:lnTo>
                <a:lnTo>
                  <a:pt x="2383701" y="580262"/>
                </a:lnTo>
                <a:lnTo>
                  <a:pt x="1951520" y="106400"/>
                </a:lnTo>
                <a:lnTo>
                  <a:pt x="1893168" y="44887"/>
                </a:lnTo>
                <a:lnTo>
                  <a:pt x="1848610" y="13300"/>
                </a:lnTo>
                <a:lnTo>
                  <a:pt x="1795248" y="1662"/>
                </a:lnTo>
                <a:lnTo>
                  <a:pt x="1710486" y="0"/>
                </a:lnTo>
                <a:close/>
              </a:path>
            </a:pathLst>
          </a:custGeom>
          <a:solidFill>
            <a:srgbClr val="E735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2887" y="5715190"/>
            <a:ext cx="2448560" cy="1454150"/>
          </a:xfrm>
          <a:custGeom>
            <a:avLst/>
            <a:gdLst/>
            <a:ahLst/>
            <a:cxnLst/>
            <a:rect l="l" t="t" r="r" b="b"/>
            <a:pathLst>
              <a:path w="2448560" h="1454150">
                <a:moveTo>
                  <a:pt x="0" y="1453895"/>
                </a:moveTo>
                <a:lnTo>
                  <a:pt x="2448306" y="1453895"/>
                </a:lnTo>
                <a:lnTo>
                  <a:pt x="2448306" y="0"/>
                </a:lnTo>
                <a:lnTo>
                  <a:pt x="0" y="0"/>
                </a:lnTo>
                <a:lnTo>
                  <a:pt x="0" y="1453895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7545" y="5729503"/>
            <a:ext cx="2456815" cy="1373505"/>
          </a:xfrm>
          <a:custGeom>
            <a:avLst/>
            <a:gdLst/>
            <a:ahLst/>
            <a:cxnLst/>
            <a:rect l="l" t="t" r="r" b="b"/>
            <a:pathLst>
              <a:path w="2456815" h="1373504">
                <a:moveTo>
                  <a:pt x="1710486" y="0"/>
                </a:moveTo>
                <a:lnTo>
                  <a:pt x="745985" y="0"/>
                </a:lnTo>
                <a:lnTo>
                  <a:pt x="661223" y="1662"/>
                </a:lnTo>
                <a:lnTo>
                  <a:pt x="607861" y="13300"/>
                </a:lnTo>
                <a:lnTo>
                  <a:pt x="563303" y="44887"/>
                </a:lnTo>
                <a:lnTo>
                  <a:pt x="504952" y="106400"/>
                </a:lnTo>
                <a:lnTo>
                  <a:pt x="72771" y="580263"/>
                </a:lnTo>
                <a:lnTo>
                  <a:pt x="18192" y="643431"/>
                </a:lnTo>
                <a:lnTo>
                  <a:pt x="0" y="686652"/>
                </a:lnTo>
                <a:lnTo>
                  <a:pt x="18192" y="729876"/>
                </a:lnTo>
                <a:lnTo>
                  <a:pt x="72771" y="793051"/>
                </a:lnTo>
                <a:lnTo>
                  <a:pt x="504952" y="1266901"/>
                </a:lnTo>
                <a:lnTo>
                  <a:pt x="563303" y="1328414"/>
                </a:lnTo>
                <a:lnTo>
                  <a:pt x="607861" y="1360001"/>
                </a:lnTo>
                <a:lnTo>
                  <a:pt x="661223" y="1371639"/>
                </a:lnTo>
                <a:lnTo>
                  <a:pt x="745985" y="1373301"/>
                </a:lnTo>
                <a:lnTo>
                  <a:pt x="1710486" y="1373301"/>
                </a:lnTo>
                <a:lnTo>
                  <a:pt x="1795248" y="1371639"/>
                </a:lnTo>
                <a:lnTo>
                  <a:pt x="1848610" y="1360001"/>
                </a:lnTo>
                <a:lnTo>
                  <a:pt x="1893168" y="1328414"/>
                </a:lnTo>
                <a:lnTo>
                  <a:pt x="1951520" y="1266901"/>
                </a:lnTo>
                <a:lnTo>
                  <a:pt x="2383701" y="793051"/>
                </a:lnTo>
                <a:lnTo>
                  <a:pt x="2438279" y="729876"/>
                </a:lnTo>
                <a:lnTo>
                  <a:pt x="2456472" y="686652"/>
                </a:lnTo>
                <a:lnTo>
                  <a:pt x="2438279" y="643431"/>
                </a:lnTo>
                <a:lnTo>
                  <a:pt x="2383701" y="580263"/>
                </a:lnTo>
                <a:lnTo>
                  <a:pt x="1951520" y="106400"/>
                </a:lnTo>
                <a:lnTo>
                  <a:pt x="1893168" y="44887"/>
                </a:lnTo>
                <a:lnTo>
                  <a:pt x="1848610" y="13300"/>
                </a:lnTo>
                <a:lnTo>
                  <a:pt x="1795248" y="1662"/>
                </a:lnTo>
                <a:lnTo>
                  <a:pt x="1710486" y="0"/>
                </a:lnTo>
                <a:close/>
              </a:path>
            </a:pathLst>
          </a:custGeom>
          <a:solidFill>
            <a:srgbClr val="D918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56829" y="1173632"/>
            <a:ext cx="2433955" cy="1454150"/>
          </a:xfrm>
          <a:custGeom>
            <a:avLst/>
            <a:gdLst/>
            <a:ahLst/>
            <a:cxnLst/>
            <a:rect l="l" t="t" r="r" b="b"/>
            <a:pathLst>
              <a:path w="2433954" h="1454150">
                <a:moveTo>
                  <a:pt x="0" y="1453896"/>
                </a:moveTo>
                <a:lnTo>
                  <a:pt x="2433535" y="1453896"/>
                </a:lnTo>
                <a:lnTo>
                  <a:pt x="2433535" y="0"/>
                </a:lnTo>
                <a:lnTo>
                  <a:pt x="0" y="0"/>
                </a:lnTo>
                <a:lnTo>
                  <a:pt x="0" y="1453896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01584" y="1187945"/>
            <a:ext cx="2456815" cy="1373505"/>
          </a:xfrm>
          <a:custGeom>
            <a:avLst/>
            <a:gdLst/>
            <a:ahLst/>
            <a:cxnLst/>
            <a:rect l="l" t="t" r="r" b="b"/>
            <a:pathLst>
              <a:path w="2456815" h="1373505">
                <a:moveTo>
                  <a:pt x="1710486" y="0"/>
                </a:moveTo>
                <a:lnTo>
                  <a:pt x="745985" y="0"/>
                </a:lnTo>
                <a:lnTo>
                  <a:pt x="661223" y="1662"/>
                </a:lnTo>
                <a:lnTo>
                  <a:pt x="607861" y="13300"/>
                </a:lnTo>
                <a:lnTo>
                  <a:pt x="563303" y="44887"/>
                </a:lnTo>
                <a:lnTo>
                  <a:pt x="504952" y="106400"/>
                </a:lnTo>
                <a:lnTo>
                  <a:pt x="72771" y="580262"/>
                </a:lnTo>
                <a:lnTo>
                  <a:pt x="18192" y="643431"/>
                </a:lnTo>
                <a:lnTo>
                  <a:pt x="0" y="686652"/>
                </a:lnTo>
                <a:lnTo>
                  <a:pt x="18192" y="729876"/>
                </a:lnTo>
                <a:lnTo>
                  <a:pt x="72771" y="793051"/>
                </a:lnTo>
                <a:lnTo>
                  <a:pt x="504952" y="1266901"/>
                </a:lnTo>
                <a:lnTo>
                  <a:pt x="563303" y="1328414"/>
                </a:lnTo>
                <a:lnTo>
                  <a:pt x="607861" y="1360001"/>
                </a:lnTo>
                <a:lnTo>
                  <a:pt x="661223" y="1371639"/>
                </a:lnTo>
                <a:lnTo>
                  <a:pt x="745985" y="1373301"/>
                </a:lnTo>
                <a:lnTo>
                  <a:pt x="1710486" y="1373301"/>
                </a:lnTo>
                <a:lnTo>
                  <a:pt x="1795248" y="1371639"/>
                </a:lnTo>
                <a:lnTo>
                  <a:pt x="1848610" y="1360001"/>
                </a:lnTo>
                <a:lnTo>
                  <a:pt x="1893168" y="1328414"/>
                </a:lnTo>
                <a:lnTo>
                  <a:pt x="1951520" y="1266901"/>
                </a:lnTo>
                <a:lnTo>
                  <a:pt x="2383701" y="793051"/>
                </a:lnTo>
                <a:lnTo>
                  <a:pt x="2438279" y="729876"/>
                </a:lnTo>
                <a:lnTo>
                  <a:pt x="2456472" y="686652"/>
                </a:lnTo>
                <a:lnTo>
                  <a:pt x="2438279" y="643431"/>
                </a:lnTo>
                <a:lnTo>
                  <a:pt x="2383701" y="580262"/>
                </a:lnTo>
                <a:lnTo>
                  <a:pt x="1951520" y="106400"/>
                </a:lnTo>
                <a:lnTo>
                  <a:pt x="1893168" y="44887"/>
                </a:lnTo>
                <a:lnTo>
                  <a:pt x="1848610" y="13300"/>
                </a:lnTo>
                <a:lnTo>
                  <a:pt x="1795248" y="1662"/>
                </a:lnTo>
                <a:lnTo>
                  <a:pt x="1710486" y="0"/>
                </a:lnTo>
                <a:close/>
              </a:path>
            </a:pathLst>
          </a:custGeom>
          <a:solidFill>
            <a:srgbClr val="D91A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16913" y="2674785"/>
            <a:ext cx="2473960" cy="1454150"/>
          </a:xfrm>
          <a:custGeom>
            <a:avLst/>
            <a:gdLst/>
            <a:ahLst/>
            <a:cxnLst/>
            <a:rect l="l" t="t" r="r" b="b"/>
            <a:pathLst>
              <a:path w="2473959" h="1454150">
                <a:moveTo>
                  <a:pt x="0" y="0"/>
                </a:moveTo>
                <a:lnTo>
                  <a:pt x="2473452" y="0"/>
                </a:lnTo>
                <a:lnTo>
                  <a:pt x="2473452" y="1453896"/>
                </a:lnTo>
                <a:lnTo>
                  <a:pt x="0" y="1453896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01584" y="2689098"/>
            <a:ext cx="2456815" cy="1373505"/>
          </a:xfrm>
          <a:custGeom>
            <a:avLst/>
            <a:gdLst/>
            <a:ahLst/>
            <a:cxnLst/>
            <a:rect l="l" t="t" r="r" b="b"/>
            <a:pathLst>
              <a:path w="2456815" h="1373504">
                <a:moveTo>
                  <a:pt x="1710486" y="0"/>
                </a:moveTo>
                <a:lnTo>
                  <a:pt x="745985" y="0"/>
                </a:lnTo>
                <a:lnTo>
                  <a:pt x="661223" y="1662"/>
                </a:lnTo>
                <a:lnTo>
                  <a:pt x="607861" y="13300"/>
                </a:lnTo>
                <a:lnTo>
                  <a:pt x="563303" y="44887"/>
                </a:lnTo>
                <a:lnTo>
                  <a:pt x="504952" y="106400"/>
                </a:lnTo>
                <a:lnTo>
                  <a:pt x="72771" y="580262"/>
                </a:lnTo>
                <a:lnTo>
                  <a:pt x="18192" y="643431"/>
                </a:lnTo>
                <a:lnTo>
                  <a:pt x="0" y="686652"/>
                </a:lnTo>
                <a:lnTo>
                  <a:pt x="18192" y="729876"/>
                </a:lnTo>
                <a:lnTo>
                  <a:pt x="72771" y="793051"/>
                </a:lnTo>
                <a:lnTo>
                  <a:pt x="504952" y="1266901"/>
                </a:lnTo>
                <a:lnTo>
                  <a:pt x="563303" y="1328414"/>
                </a:lnTo>
                <a:lnTo>
                  <a:pt x="607861" y="1360001"/>
                </a:lnTo>
                <a:lnTo>
                  <a:pt x="661223" y="1371639"/>
                </a:lnTo>
                <a:lnTo>
                  <a:pt x="745985" y="1373301"/>
                </a:lnTo>
                <a:lnTo>
                  <a:pt x="1710486" y="1373301"/>
                </a:lnTo>
                <a:lnTo>
                  <a:pt x="1795248" y="1371639"/>
                </a:lnTo>
                <a:lnTo>
                  <a:pt x="1848610" y="1360001"/>
                </a:lnTo>
                <a:lnTo>
                  <a:pt x="1893168" y="1328414"/>
                </a:lnTo>
                <a:lnTo>
                  <a:pt x="1951520" y="1266901"/>
                </a:lnTo>
                <a:lnTo>
                  <a:pt x="2383701" y="793051"/>
                </a:lnTo>
                <a:lnTo>
                  <a:pt x="2438279" y="729876"/>
                </a:lnTo>
                <a:lnTo>
                  <a:pt x="2456472" y="686652"/>
                </a:lnTo>
                <a:lnTo>
                  <a:pt x="2438279" y="643431"/>
                </a:lnTo>
                <a:lnTo>
                  <a:pt x="2383701" y="580262"/>
                </a:lnTo>
                <a:lnTo>
                  <a:pt x="1951520" y="106400"/>
                </a:lnTo>
                <a:lnTo>
                  <a:pt x="1893168" y="44887"/>
                </a:lnTo>
                <a:lnTo>
                  <a:pt x="1848610" y="13300"/>
                </a:lnTo>
                <a:lnTo>
                  <a:pt x="1795248" y="1662"/>
                </a:lnTo>
                <a:lnTo>
                  <a:pt x="1710486" y="0"/>
                </a:lnTo>
                <a:close/>
              </a:path>
            </a:pathLst>
          </a:custGeom>
          <a:solidFill>
            <a:srgbClr val="E635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23313" y="4188548"/>
            <a:ext cx="2473960" cy="1454150"/>
          </a:xfrm>
          <a:custGeom>
            <a:avLst/>
            <a:gdLst/>
            <a:ahLst/>
            <a:cxnLst/>
            <a:rect l="l" t="t" r="r" b="b"/>
            <a:pathLst>
              <a:path w="2473959" h="1454150">
                <a:moveTo>
                  <a:pt x="0" y="0"/>
                </a:moveTo>
                <a:lnTo>
                  <a:pt x="2473452" y="0"/>
                </a:lnTo>
                <a:lnTo>
                  <a:pt x="2473452" y="1453896"/>
                </a:lnTo>
                <a:lnTo>
                  <a:pt x="0" y="1453896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07973" y="4202861"/>
            <a:ext cx="2456815" cy="1373505"/>
          </a:xfrm>
          <a:custGeom>
            <a:avLst/>
            <a:gdLst/>
            <a:ahLst/>
            <a:cxnLst/>
            <a:rect l="l" t="t" r="r" b="b"/>
            <a:pathLst>
              <a:path w="2456815" h="1373504">
                <a:moveTo>
                  <a:pt x="1710486" y="0"/>
                </a:moveTo>
                <a:lnTo>
                  <a:pt x="745985" y="0"/>
                </a:lnTo>
                <a:lnTo>
                  <a:pt x="661223" y="1662"/>
                </a:lnTo>
                <a:lnTo>
                  <a:pt x="607861" y="13300"/>
                </a:lnTo>
                <a:lnTo>
                  <a:pt x="563303" y="44887"/>
                </a:lnTo>
                <a:lnTo>
                  <a:pt x="504952" y="106400"/>
                </a:lnTo>
                <a:lnTo>
                  <a:pt x="72771" y="580262"/>
                </a:lnTo>
                <a:lnTo>
                  <a:pt x="18192" y="643431"/>
                </a:lnTo>
                <a:lnTo>
                  <a:pt x="0" y="686652"/>
                </a:lnTo>
                <a:lnTo>
                  <a:pt x="18192" y="729876"/>
                </a:lnTo>
                <a:lnTo>
                  <a:pt x="72771" y="793051"/>
                </a:lnTo>
                <a:lnTo>
                  <a:pt x="504952" y="1266901"/>
                </a:lnTo>
                <a:lnTo>
                  <a:pt x="563303" y="1328414"/>
                </a:lnTo>
                <a:lnTo>
                  <a:pt x="607861" y="1360001"/>
                </a:lnTo>
                <a:lnTo>
                  <a:pt x="661223" y="1371639"/>
                </a:lnTo>
                <a:lnTo>
                  <a:pt x="745985" y="1373301"/>
                </a:lnTo>
                <a:lnTo>
                  <a:pt x="1710486" y="1373301"/>
                </a:lnTo>
                <a:lnTo>
                  <a:pt x="1795248" y="1371639"/>
                </a:lnTo>
                <a:lnTo>
                  <a:pt x="1848610" y="1360001"/>
                </a:lnTo>
                <a:lnTo>
                  <a:pt x="1893168" y="1328414"/>
                </a:lnTo>
                <a:lnTo>
                  <a:pt x="1951520" y="1266901"/>
                </a:lnTo>
                <a:lnTo>
                  <a:pt x="2383701" y="793051"/>
                </a:lnTo>
                <a:lnTo>
                  <a:pt x="2438279" y="729876"/>
                </a:lnTo>
                <a:lnTo>
                  <a:pt x="2456472" y="686652"/>
                </a:lnTo>
                <a:lnTo>
                  <a:pt x="2438279" y="643431"/>
                </a:lnTo>
                <a:lnTo>
                  <a:pt x="2383701" y="580262"/>
                </a:lnTo>
                <a:lnTo>
                  <a:pt x="1951520" y="106400"/>
                </a:lnTo>
                <a:lnTo>
                  <a:pt x="1893168" y="44887"/>
                </a:lnTo>
                <a:lnTo>
                  <a:pt x="1848610" y="13300"/>
                </a:lnTo>
                <a:lnTo>
                  <a:pt x="1795248" y="1662"/>
                </a:lnTo>
                <a:lnTo>
                  <a:pt x="1710486" y="0"/>
                </a:lnTo>
                <a:close/>
              </a:path>
            </a:pathLst>
          </a:custGeom>
          <a:solidFill>
            <a:srgbClr val="4E4B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48447" y="5708802"/>
            <a:ext cx="2442210" cy="1454150"/>
          </a:xfrm>
          <a:custGeom>
            <a:avLst/>
            <a:gdLst/>
            <a:ahLst/>
            <a:cxnLst/>
            <a:rect l="l" t="t" r="r" b="b"/>
            <a:pathLst>
              <a:path w="2442209" h="1454150">
                <a:moveTo>
                  <a:pt x="0" y="1453896"/>
                </a:moveTo>
                <a:lnTo>
                  <a:pt x="2441917" y="1453896"/>
                </a:lnTo>
                <a:lnTo>
                  <a:pt x="2441917" y="0"/>
                </a:lnTo>
                <a:lnTo>
                  <a:pt x="0" y="0"/>
                </a:lnTo>
                <a:lnTo>
                  <a:pt x="0" y="1453896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01584" y="5723115"/>
            <a:ext cx="2456815" cy="1373505"/>
          </a:xfrm>
          <a:custGeom>
            <a:avLst/>
            <a:gdLst/>
            <a:ahLst/>
            <a:cxnLst/>
            <a:rect l="l" t="t" r="r" b="b"/>
            <a:pathLst>
              <a:path w="2456815" h="1373504">
                <a:moveTo>
                  <a:pt x="1710486" y="0"/>
                </a:moveTo>
                <a:lnTo>
                  <a:pt x="745985" y="0"/>
                </a:lnTo>
                <a:lnTo>
                  <a:pt x="661223" y="1662"/>
                </a:lnTo>
                <a:lnTo>
                  <a:pt x="607861" y="13300"/>
                </a:lnTo>
                <a:lnTo>
                  <a:pt x="563303" y="44887"/>
                </a:lnTo>
                <a:lnTo>
                  <a:pt x="504952" y="106400"/>
                </a:lnTo>
                <a:lnTo>
                  <a:pt x="72771" y="580263"/>
                </a:lnTo>
                <a:lnTo>
                  <a:pt x="18192" y="643431"/>
                </a:lnTo>
                <a:lnTo>
                  <a:pt x="0" y="686652"/>
                </a:lnTo>
                <a:lnTo>
                  <a:pt x="18192" y="729876"/>
                </a:lnTo>
                <a:lnTo>
                  <a:pt x="72771" y="793051"/>
                </a:lnTo>
                <a:lnTo>
                  <a:pt x="504952" y="1266901"/>
                </a:lnTo>
                <a:lnTo>
                  <a:pt x="563303" y="1328414"/>
                </a:lnTo>
                <a:lnTo>
                  <a:pt x="607861" y="1360001"/>
                </a:lnTo>
                <a:lnTo>
                  <a:pt x="661223" y="1371639"/>
                </a:lnTo>
                <a:lnTo>
                  <a:pt x="745985" y="1373301"/>
                </a:lnTo>
                <a:lnTo>
                  <a:pt x="1710486" y="1373301"/>
                </a:lnTo>
                <a:lnTo>
                  <a:pt x="1795248" y="1371639"/>
                </a:lnTo>
                <a:lnTo>
                  <a:pt x="1848610" y="1360001"/>
                </a:lnTo>
                <a:lnTo>
                  <a:pt x="1893168" y="1328414"/>
                </a:lnTo>
                <a:lnTo>
                  <a:pt x="1951520" y="1266901"/>
                </a:lnTo>
                <a:lnTo>
                  <a:pt x="2383701" y="793051"/>
                </a:lnTo>
                <a:lnTo>
                  <a:pt x="2438279" y="729876"/>
                </a:lnTo>
                <a:lnTo>
                  <a:pt x="2456472" y="686652"/>
                </a:lnTo>
                <a:lnTo>
                  <a:pt x="2438279" y="643431"/>
                </a:lnTo>
                <a:lnTo>
                  <a:pt x="2383701" y="580263"/>
                </a:lnTo>
                <a:lnTo>
                  <a:pt x="1951520" y="106400"/>
                </a:lnTo>
                <a:lnTo>
                  <a:pt x="1893168" y="44887"/>
                </a:lnTo>
                <a:lnTo>
                  <a:pt x="1848610" y="13300"/>
                </a:lnTo>
                <a:lnTo>
                  <a:pt x="1795248" y="1662"/>
                </a:lnTo>
                <a:lnTo>
                  <a:pt x="1710486" y="0"/>
                </a:lnTo>
                <a:close/>
              </a:path>
            </a:pathLst>
          </a:custGeom>
          <a:solidFill>
            <a:srgbClr val="94BF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99575" y="1180020"/>
            <a:ext cx="2473960" cy="1454150"/>
          </a:xfrm>
          <a:custGeom>
            <a:avLst/>
            <a:gdLst/>
            <a:ahLst/>
            <a:cxnLst/>
            <a:rect l="l" t="t" r="r" b="b"/>
            <a:pathLst>
              <a:path w="2473960" h="1454150">
                <a:moveTo>
                  <a:pt x="0" y="0"/>
                </a:moveTo>
                <a:lnTo>
                  <a:pt x="2473452" y="0"/>
                </a:lnTo>
                <a:lnTo>
                  <a:pt x="2473452" y="1453896"/>
                </a:lnTo>
                <a:lnTo>
                  <a:pt x="0" y="1453896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84233" y="1194333"/>
            <a:ext cx="2456815" cy="1373505"/>
          </a:xfrm>
          <a:custGeom>
            <a:avLst/>
            <a:gdLst/>
            <a:ahLst/>
            <a:cxnLst/>
            <a:rect l="l" t="t" r="r" b="b"/>
            <a:pathLst>
              <a:path w="2456815" h="1373505">
                <a:moveTo>
                  <a:pt x="1710486" y="0"/>
                </a:moveTo>
                <a:lnTo>
                  <a:pt x="745985" y="0"/>
                </a:lnTo>
                <a:lnTo>
                  <a:pt x="661223" y="1662"/>
                </a:lnTo>
                <a:lnTo>
                  <a:pt x="607861" y="13300"/>
                </a:lnTo>
                <a:lnTo>
                  <a:pt x="563303" y="44887"/>
                </a:lnTo>
                <a:lnTo>
                  <a:pt x="504952" y="106400"/>
                </a:lnTo>
                <a:lnTo>
                  <a:pt x="72771" y="580262"/>
                </a:lnTo>
                <a:lnTo>
                  <a:pt x="18192" y="643431"/>
                </a:lnTo>
                <a:lnTo>
                  <a:pt x="0" y="686652"/>
                </a:lnTo>
                <a:lnTo>
                  <a:pt x="18192" y="729876"/>
                </a:lnTo>
                <a:lnTo>
                  <a:pt x="72771" y="793051"/>
                </a:lnTo>
                <a:lnTo>
                  <a:pt x="504952" y="1266901"/>
                </a:lnTo>
                <a:lnTo>
                  <a:pt x="563303" y="1328414"/>
                </a:lnTo>
                <a:lnTo>
                  <a:pt x="607861" y="1360001"/>
                </a:lnTo>
                <a:lnTo>
                  <a:pt x="661223" y="1371639"/>
                </a:lnTo>
                <a:lnTo>
                  <a:pt x="745985" y="1373301"/>
                </a:lnTo>
                <a:lnTo>
                  <a:pt x="1710486" y="1373301"/>
                </a:lnTo>
                <a:lnTo>
                  <a:pt x="1795248" y="1371639"/>
                </a:lnTo>
                <a:lnTo>
                  <a:pt x="1848610" y="1360001"/>
                </a:lnTo>
                <a:lnTo>
                  <a:pt x="1893168" y="1328414"/>
                </a:lnTo>
                <a:lnTo>
                  <a:pt x="1951520" y="1266901"/>
                </a:lnTo>
                <a:lnTo>
                  <a:pt x="2383701" y="793051"/>
                </a:lnTo>
                <a:lnTo>
                  <a:pt x="2438279" y="729876"/>
                </a:lnTo>
                <a:lnTo>
                  <a:pt x="2456472" y="686652"/>
                </a:lnTo>
                <a:lnTo>
                  <a:pt x="2438279" y="643431"/>
                </a:lnTo>
                <a:lnTo>
                  <a:pt x="2383701" y="580262"/>
                </a:lnTo>
                <a:lnTo>
                  <a:pt x="1951520" y="106400"/>
                </a:lnTo>
                <a:lnTo>
                  <a:pt x="1893168" y="44887"/>
                </a:lnTo>
                <a:lnTo>
                  <a:pt x="1848610" y="13300"/>
                </a:lnTo>
                <a:lnTo>
                  <a:pt x="1795248" y="1662"/>
                </a:lnTo>
                <a:lnTo>
                  <a:pt x="1710486" y="0"/>
                </a:lnTo>
                <a:close/>
              </a:path>
            </a:pathLst>
          </a:custGeom>
          <a:solidFill>
            <a:srgbClr val="F07F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83377" y="1180020"/>
            <a:ext cx="2473960" cy="1454150"/>
          </a:xfrm>
          <a:custGeom>
            <a:avLst/>
            <a:gdLst/>
            <a:ahLst/>
            <a:cxnLst/>
            <a:rect l="l" t="t" r="r" b="b"/>
            <a:pathLst>
              <a:path w="2473959" h="1454150">
                <a:moveTo>
                  <a:pt x="0" y="0"/>
                </a:moveTo>
                <a:lnTo>
                  <a:pt x="2473451" y="0"/>
                </a:lnTo>
                <a:lnTo>
                  <a:pt x="2473451" y="1453896"/>
                </a:lnTo>
                <a:lnTo>
                  <a:pt x="0" y="1453896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68048" y="1194333"/>
            <a:ext cx="2456815" cy="1373505"/>
          </a:xfrm>
          <a:custGeom>
            <a:avLst/>
            <a:gdLst/>
            <a:ahLst/>
            <a:cxnLst/>
            <a:rect l="l" t="t" r="r" b="b"/>
            <a:pathLst>
              <a:path w="2456815" h="1373505">
                <a:moveTo>
                  <a:pt x="1710486" y="0"/>
                </a:moveTo>
                <a:lnTo>
                  <a:pt x="745985" y="0"/>
                </a:lnTo>
                <a:lnTo>
                  <a:pt x="661223" y="1662"/>
                </a:lnTo>
                <a:lnTo>
                  <a:pt x="607861" y="13300"/>
                </a:lnTo>
                <a:lnTo>
                  <a:pt x="563303" y="44887"/>
                </a:lnTo>
                <a:lnTo>
                  <a:pt x="504952" y="106400"/>
                </a:lnTo>
                <a:lnTo>
                  <a:pt x="72771" y="580262"/>
                </a:lnTo>
                <a:lnTo>
                  <a:pt x="18192" y="643431"/>
                </a:lnTo>
                <a:lnTo>
                  <a:pt x="0" y="686652"/>
                </a:lnTo>
                <a:lnTo>
                  <a:pt x="18192" y="729876"/>
                </a:lnTo>
                <a:lnTo>
                  <a:pt x="72771" y="793051"/>
                </a:lnTo>
                <a:lnTo>
                  <a:pt x="504952" y="1266901"/>
                </a:lnTo>
                <a:lnTo>
                  <a:pt x="563303" y="1328414"/>
                </a:lnTo>
                <a:lnTo>
                  <a:pt x="607861" y="1360001"/>
                </a:lnTo>
                <a:lnTo>
                  <a:pt x="661223" y="1371639"/>
                </a:lnTo>
                <a:lnTo>
                  <a:pt x="745985" y="1373301"/>
                </a:lnTo>
                <a:lnTo>
                  <a:pt x="1710486" y="1373301"/>
                </a:lnTo>
                <a:lnTo>
                  <a:pt x="1795248" y="1371639"/>
                </a:lnTo>
                <a:lnTo>
                  <a:pt x="1848610" y="1360001"/>
                </a:lnTo>
                <a:lnTo>
                  <a:pt x="1893168" y="1328414"/>
                </a:lnTo>
                <a:lnTo>
                  <a:pt x="1951520" y="1266901"/>
                </a:lnTo>
                <a:lnTo>
                  <a:pt x="2383701" y="793051"/>
                </a:lnTo>
                <a:lnTo>
                  <a:pt x="2438279" y="729876"/>
                </a:lnTo>
                <a:lnTo>
                  <a:pt x="2456472" y="686652"/>
                </a:lnTo>
                <a:lnTo>
                  <a:pt x="2438279" y="643431"/>
                </a:lnTo>
                <a:lnTo>
                  <a:pt x="2383701" y="580262"/>
                </a:lnTo>
                <a:lnTo>
                  <a:pt x="1951520" y="106400"/>
                </a:lnTo>
                <a:lnTo>
                  <a:pt x="1893168" y="44887"/>
                </a:lnTo>
                <a:lnTo>
                  <a:pt x="1848610" y="13300"/>
                </a:lnTo>
                <a:lnTo>
                  <a:pt x="1795248" y="1662"/>
                </a:lnTo>
                <a:lnTo>
                  <a:pt x="1710486" y="0"/>
                </a:lnTo>
                <a:close/>
              </a:path>
            </a:pathLst>
          </a:custGeom>
          <a:solidFill>
            <a:srgbClr val="16A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91193" y="5715190"/>
            <a:ext cx="2473960" cy="1454150"/>
          </a:xfrm>
          <a:custGeom>
            <a:avLst/>
            <a:gdLst/>
            <a:ahLst/>
            <a:cxnLst/>
            <a:rect l="l" t="t" r="r" b="b"/>
            <a:pathLst>
              <a:path w="2473960" h="1454150">
                <a:moveTo>
                  <a:pt x="0" y="0"/>
                </a:moveTo>
                <a:lnTo>
                  <a:pt x="2473452" y="0"/>
                </a:lnTo>
                <a:lnTo>
                  <a:pt x="2473452" y="1453895"/>
                </a:lnTo>
                <a:lnTo>
                  <a:pt x="0" y="1453895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75864" y="5729503"/>
            <a:ext cx="2456815" cy="1373505"/>
          </a:xfrm>
          <a:custGeom>
            <a:avLst/>
            <a:gdLst/>
            <a:ahLst/>
            <a:cxnLst/>
            <a:rect l="l" t="t" r="r" b="b"/>
            <a:pathLst>
              <a:path w="2456815" h="1373504">
                <a:moveTo>
                  <a:pt x="1710486" y="0"/>
                </a:moveTo>
                <a:lnTo>
                  <a:pt x="745985" y="0"/>
                </a:lnTo>
                <a:lnTo>
                  <a:pt x="661223" y="1662"/>
                </a:lnTo>
                <a:lnTo>
                  <a:pt x="607861" y="13300"/>
                </a:lnTo>
                <a:lnTo>
                  <a:pt x="563303" y="44887"/>
                </a:lnTo>
                <a:lnTo>
                  <a:pt x="504952" y="106400"/>
                </a:lnTo>
                <a:lnTo>
                  <a:pt x="72771" y="580263"/>
                </a:lnTo>
                <a:lnTo>
                  <a:pt x="18192" y="643431"/>
                </a:lnTo>
                <a:lnTo>
                  <a:pt x="0" y="686652"/>
                </a:lnTo>
                <a:lnTo>
                  <a:pt x="18192" y="729876"/>
                </a:lnTo>
                <a:lnTo>
                  <a:pt x="72771" y="793051"/>
                </a:lnTo>
                <a:lnTo>
                  <a:pt x="504952" y="1266901"/>
                </a:lnTo>
                <a:lnTo>
                  <a:pt x="563303" y="1328414"/>
                </a:lnTo>
                <a:lnTo>
                  <a:pt x="607861" y="1360001"/>
                </a:lnTo>
                <a:lnTo>
                  <a:pt x="661223" y="1371639"/>
                </a:lnTo>
                <a:lnTo>
                  <a:pt x="745985" y="1373301"/>
                </a:lnTo>
                <a:lnTo>
                  <a:pt x="1710486" y="1373301"/>
                </a:lnTo>
                <a:lnTo>
                  <a:pt x="1795248" y="1371639"/>
                </a:lnTo>
                <a:lnTo>
                  <a:pt x="1848610" y="1360001"/>
                </a:lnTo>
                <a:lnTo>
                  <a:pt x="1893168" y="1328414"/>
                </a:lnTo>
                <a:lnTo>
                  <a:pt x="1951520" y="1266901"/>
                </a:lnTo>
                <a:lnTo>
                  <a:pt x="2383701" y="793051"/>
                </a:lnTo>
                <a:lnTo>
                  <a:pt x="2438279" y="729876"/>
                </a:lnTo>
                <a:lnTo>
                  <a:pt x="2456472" y="686652"/>
                </a:lnTo>
                <a:lnTo>
                  <a:pt x="2438279" y="643431"/>
                </a:lnTo>
                <a:lnTo>
                  <a:pt x="2383701" y="580263"/>
                </a:lnTo>
                <a:lnTo>
                  <a:pt x="1951520" y="106400"/>
                </a:lnTo>
                <a:lnTo>
                  <a:pt x="1893168" y="44887"/>
                </a:lnTo>
                <a:lnTo>
                  <a:pt x="1848610" y="13300"/>
                </a:lnTo>
                <a:lnTo>
                  <a:pt x="1795248" y="1662"/>
                </a:lnTo>
                <a:lnTo>
                  <a:pt x="1710486" y="0"/>
                </a:lnTo>
                <a:close/>
              </a:path>
            </a:pathLst>
          </a:custGeom>
          <a:solidFill>
            <a:srgbClr val="0CA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74995" y="5715190"/>
            <a:ext cx="2473960" cy="1454150"/>
          </a:xfrm>
          <a:custGeom>
            <a:avLst/>
            <a:gdLst/>
            <a:ahLst/>
            <a:cxnLst/>
            <a:rect l="l" t="t" r="r" b="b"/>
            <a:pathLst>
              <a:path w="2473959" h="1454150">
                <a:moveTo>
                  <a:pt x="0" y="0"/>
                </a:moveTo>
                <a:lnTo>
                  <a:pt x="2473452" y="0"/>
                </a:lnTo>
                <a:lnTo>
                  <a:pt x="2473452" y="1453895"/>
                </a:lnTo>
                <a:lnTo>
                  <a:pt x="0" y="1453895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59666" y="5729503"/>
            <a:ext cx="2456815" cy="1373505"/>
          </a:xfrm>
          <a:custGeom>
            <a:avLst/>
            <a:gdLst/>
            <a:ahLst/>
            <a:cxnLst/>
            <a:rect l="l" t="t" r="r" b="b"/>
            <a:pathLst>
              <a:path w="2456815" h="1373504">
                <a:moveTo>
                  <a:pt x="1710486" y="0"/>
                </a:moveTo>
                <a:lnTo>
                  <a:pt x="745985" y="0"/>
                </a:lnTo>
                <a:lnTo>
                  <a:pt x="661223" y="1662"/>
                </a:lnTo>
                <a:lnTo>
                  <a:pt x="607861" y="13300"/>
                </a:lnTo>
                <a:lnTo>
                  <a:pt x="563303" y="44887"/>
                </a:lnTo>
                <a:lnTo>
                  <a:pt x="504952" y="106400"/>
                </a:lnTo>
                <a:lnTo>
                  <a:pt x="72771" y="580263"/>
                </a:lnTo>
                <a:lnTo>
                  <a:pt x="18192" y="643431"/>
                </a:lnTo>
                <a:lnTo>
                  <a:pt x="0" y="686652"/>
                </a:lnTo>
                <a:lnTo>
                  <a:pt x="18192" y="729876"/>
                </a:lnTo>
                <a:lnTo>
                  <a:pt x="72771" y="793051"/>
                </a:lnTo>
                <a:lnTo>
                  <a:pt x="504952" y="1266901"/>
                </a:lnTo>
                <a:lnTo>
                  <a:pt x="563303" y="1328414"/>
                </a:lnTo>
                <a:lnTo>
                  <a:pt x="607861" y="1360001"/>
                </a:lnTo>
                <a:lnTo>
                  <a:pt x="661223" y="1371639"/>
                </a:lnTo>
                <a:lnTo>
                  <a:pt x="745985" y="1373301"/>
                </a:lnTo>
                <a:lnTo>
                  <a:pt x="1710486" y="1373301"/>
                </a:lnTo>
                <a:lnTo>
                  <a:pt x="1795248" y="1371639"/>
                </a:lnTo>
                <a:lnTo>
                  <a:pt x="1848610" y="1360001"/>
                </a:lnTo>
                <a:lnTo>
                  <a:pt x="1893168" y="1328414"/>
                </a:lnTo>
                <a:lnTo>
                  <a:pt x="1951520" y="1266901"/>
                </a:lnTo>
                <a:lnTo>
                  <a:pt x="2383701" y="793051"/>
                </a:lnTo>
                <a:lnTo>
                  <a:pt x="2438279" y="729876"/>
                </a:lnTo>
                <a:lnTo>
                  <a:pt x="2456472" y="686652"/>
                </a:lnTo>
                <a:lnTo>
                  <a:pt x="2438279" y="643431"/>
                </a:lnTo>
                <a:lnTo>
                  <a:pt x="2383701" y="580263"/>
                </a:lnTo>
                <a:lnTo>
                  <a:pt x="1951520" y="106400"/>
                </a:lnTo>
                <a:lnTo>
                  <a:pt x="1893168" y="44887"/>
                </a:lnTo>
                <a:lnTo>
                  <a:pt x="1848610" y="13300"/>
                </a:lnTo>
                <a:lnTo>
                  <a:pt x="1795248" y="1662"/>
                </a:lnTo>
                <a:lnTo>
                  <a:pt x="1710486" y="0"/>
                </a:lnTo>
                <a:close/>
              </a:path>
            </a:pathLst>
          </a:custGeom>
          <a:solidFill>
            <a:srgbClr val="ED7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531218" y="1238859"/>
            <a:ext cx="2130425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245" marR="174625" indent="-635" algn="ctr">
              <a:lnSpc>
                <a:spcPct val="100000"/>
              </a:lnSpc>
            </a:pPr>
            <a:r>
              <a:rPr lang="tg-Cyrl-TJ" sz="1800" b="1" spc="70" dirty="0" smtClean="0">
                <a:solidFill>
                  <a:srgbClr val="FFFFFF"/>
                </a:solidFill>
                <a:latin typeface="Calibri"/>
                <a:cs typeface="Calibri"/>
              </a:rPr>
              <a:t>Озодии баён ва саводнокии  рассонаӣ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348940" y="1610105"/>
            <a:ext cx="149355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2555">
              <a:lnSpc>
                <a:spcPct val="100000"/>
              </a:lnSpc>
            </a:pPr>
            <a:r>
              <a:rPr lang="tg-Cyrl-TJ" b="1" spc="80" dirty="0" smtClean="0">
                <a:solidFill>
                  <a:srgbClr val="FFFFFF"/>
                </a:solidFill>
                <a:latin typeface="Calibri"/>
                <a:cs typeface="Calibri"/>
              </a:rPr>
              <a:t>Саводнокии рақамӣ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16913" y="3049371"/>
            <a:ext cx="247396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7845" marR="450850" indent="-127000">
              <a:lnSpc>
                <a:spcPct val="100000"/>
              </a:lnSpc>
            </a:pPr>
            <a:r>
              <a:rPr lang="tg-Cyrl-TJ" b="1" spc="55" dirty="0" smtClean="0">
                <a:solidFill>
                  <a:srgbClr val="FFFFFF"/>
                </a:solidFill>
                <a:latin typeface="Calibri"/>
                <a:cs typeface="Calibri"/>
              </a:rPr>
              <a:t>Саводнокии к</a:t>
            </a:r>
            <a:r>
              <a:rPr sz="1800" b="1" spc="60" dirty="0" err="1" smtClean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b="1" spc="50" dirty="0" err="1" smtClean="0">
                <a:solidFill>
                  <a:srgbClr val="FFFFFF"/>
                </a:solidFill>
                <a:latin typeface="Calibri"/>
                <a:cs typeface="Calibri"/>
              </a:rPr>
              <a:t>мпь</a:t>
            </a:r>
            <a:r>
              <a:rPr sz="1800" b="1" spc="35" dirty="0" err="1" smtClean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1800" b="1" spc="95" dirty="0" err="1" smtClean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b="1" spc="70" dirty="0" err="1" smtClean="0">
                <a:solidFill>
                  <a:srgbClr val="FFFFFF"/>
                </a:solidFill>
                <a:latin typeface="Calibri"/>
                <a:cs typeface="Calibri"/>
              </a:rPr>
              <a:t>ер</a:t>
            </a:r>
            <a:r>
              <a:rPr lang="tg-Cyrl-TJ" sz="1800" b="1" spc="70" dirty="0" smtClean="0">
                <a:solidFill>
                  <a:srgbClr val="FFFFFF"/>
                </a:solidFill>
                <a:latin typeface="Calibri"/>
                <a:cs typeface="Calibri"/>
              </a:rPr>
              <a:t>ӣ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23312" y="4188548"/>
            <a:ext cx="2552587" cy="89127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537845" marR="579120" indent="172085">
              <a:lnSpc>
                <a:spcPct val="100000"/>
              </a:lnSpc>
            </a:pPr>
            <a:endParaRPr lang="tg-Cyrl-TJ" sz="2550" dirty="0">
              <a:latin typeface="Times New Roman"/>
              <a:cs typeface="Times New Roman"/>
            </a:endParaRPr>
          </a:p>
          <a:p>
            <a:pPr marL="537845" marR="579120" indent="172085">
              <a:lnSpc>
                <a:spcPct val="100000"/>
              </a:lnSpc>
            </a:pPr>
            <a:r>
              <a:rPr lang="tg-Cyrl-TJ" sz="1600" b="1" spc="70" dirty="0" smtClean="0">
                <a:solidFill>
                  <a:srgbClr val="FFFFFF"/>
                </a:solidFill>
                <a:latin typeface="Calibri"/>
                <a:cs typeface="Calibri"/>
              </a:rPr>
              <a:t>Саводнокии </a:t>
            </a:r>
            <a:r>
              <a:rPr sz="1600" b="1" spc="70" dirty="0" err="1" smtClean="0">
                <a:solidFill>
                  <a:srgbClr val="FFFFFF"/>
                </a:solidFill>
                <a:latin typeface="Calibri"/>
                <a:cs typeface="Calibri"/>
              </a:rPr>
              <a:t>Интернет</a:t>
            </a:r>
            <a:r>
              <a:rPr lang="tg-Cyrl-TJ" sz="1600" b="1" spc="70" dirty="0" smtClean="0">
                <a:solidFill>
                  <a:srgbClr val="FFFFFF"/>
                </a:solidFill>
                <a:latin typeface="Calibri"/>
                <a:cs typeface="Calibri"/>
              </a:rPr>
              <a:t>ӣ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112341" y="5861837"/>
            <a:ext cx="184848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tg-Cyrl-TJ" sz="1800" b="1" spc="65" dirty="0" smtClean="0">
                <a:solidFill>
                  <a:srgbClr val="FFFFFF"/>
                </a:solidFill>
                <a:latin typeface="Calibri"/>
                <a:cs typeface="Calibri"/>
              </a:rPr>
              <a:t>Саводнокӣ дар истифодаи бозиҳои </a:t>
            </a:r>
            <a:r>
              <a:rPr sz="1800" b="1" spc="80" dirty="0" err="1" smtClean="0">
                <a:solidFill>
                  <a:srgbClr val="FFFFFF"/>
                </a:solidFill>
                <a:latin typeface="Calibri"/>
                <a:cs typeface="Calibri"/>
              </a:rPr>
              <a:t>электрон</a:t>
            </a:r>
            <a:r>
              <a:rPr lang="tg-Cyrl-TJ" sz="1800" b="1" spc="80" dirty="0" smtClean="0">
                <a:solidFill>
                  <a:srgbClr val="FFFFFF"/>
                </a:solidFill>
                <a:latin typeface="Calibri"/>
                <a:cs typeface="Calibri"/>
              </a:rPr>
              <a:t>ӣ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631116" y="6273313"/>
            <a:ext cx="1913889" cy="287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75" dirty="0" err="1" smtClean="0">
                <a:solidFill>
                  <a:srgbClr val="FFFFFF"/>
                </a:solidFill>
                <a:latin typeface="Calibri"/>
                <a:cs typeface="Calibri"/>
              </a:rPr>
              <a:t>Кино</a:t>
            </a:r>
            <a:r>
              <a:rPr lang="tg-Cyrl-TJ" sz="1800" b="1" spc="75" dirty="0" smtClean="0">
                <a:solidFill>
                  <a:srgbClr val="FFFFFF"/>
                </a:solidFill>
                <a:latin typeface="Calibri"/>
                <a:cs typeface="Calibri"/>
              </a:rPr>
              <a:t>саводнокӣ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189439" y="6273313"/>
            <a:ext cx="184658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b="1" spc="60" dirty="0" smtClean="0">
                <a:solidFill>
                  <a:srgbClr val="FFFFFF"/>
                </a:solidFill>
                <a:latin typeface="Calibri"/>
                <a:cs typeface="Calibri"/>
              </a:rPr>
              <a:t>Саводнокии телевизионӣ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68368" y="6136153"/>
            <a:ext cx="137414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4775">
              <a:lnSpc>
                <a:spcPct val="100000"/>
              </a:lnSpc>
            </a:pPr>
            <a:r>
              <a:rPr lang="tg-Cyrl-TJ" sz="1800" b="1" spc="85" dirty="0" smtClean="0">
                <a:solidFill>
                  <a:srgbClr val="FFFFFF"/>
                </a:solidFill>
                <a:latin typeface="Calibri"/>
                <a:cs typeface="Calibri"/>
              </a:rPr>
              <a:t>Саводнокии ахборӣ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49275" y="4194949"/>
            <a:ext cx="2473960" cy="1129796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530860" marR="584200" algn="ctr">
              <a:lnSpc>
                <a:spcPct val="100000"/>
              </a:lnSpc>
            </a:pPr>
            <a:r>
              <a:rPr lang="tg-Cyrl-TJ" sz="1800" b="1" spc="-35" dirty="0" smtClean="0">
                <a:solidFill>
                  <a:srgbClr val="FFFFFF"/>
                </a:solidFill>
                <a:latin typeface="Calibri"/>
                <a:cs typeface="Calibri"/>
              </a:rPr>
              <a:t>Саводнокӣ дар соҳаи</a:t>
            </a:r>
            <a:r>
              <a:rPr sz="1800" b="1" spc="6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65" dirty="0" err="1" smtClean="0">
                <a:solidFill>
                  <a:srgbClr val="FFFFFF"/>
                </a:solidFill>
                <a:latin typeface="Calibri"/>
                <a:cs typeface="Calibri"/>
              </a:rPr>
              <a:t>реклам</a:t>
            </a:r>
            <a:r>
              <a:rPr lang="tg-Cyrl-TJ" sz="1800" b="1" spc="65" dirty="0" smtClean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42887" y="3239338"/>
            <a:ext cx="247396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135" algn="ctr">
              <a:lnSpc>
                <a:spcPct val="100000"/>
              </a:lnSpc>
            </a:pPr>
            <a:r>
              <a:rPr lang="tg-Cyrl-TJ" b="1" spc="60" dirty="0" smtClean="0">
                <a:solidFill>
                  <a:srgbClr val="FFFFFF"/>
                </a:solidFill>
                <a:latin typeface="Calibri"/>
                <a:cs typeface="Calibri"/>
              </a:rPr>
              <a:t>Саводнокии рассонаӣ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81018" y="1594561"/>
            <a:ext cx="194945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720" marR="5080" indent="-287655">
              <a:lnSpc>
                <a:spcPct val="100000"/>
              </a:lnSpc>
            </a:pPr>
            <a:r>
              <a:rPr lang="tg-Cyrl-TJ" sz="1800" b="1" spc="80" dirty="0" smtClean="0">
                <a:solidFill>
                  <a:srgbClr val="FFFFFF"/>
                </a:solidFill>
                <a:latin typeface="Calibri"/>
                <a:cs typeface="Calibri"/>
              </a:rPr>
              <a:t>Саводнокии иттилоотӣ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336658" y="1594561"/>
            <a:ext cx="1933842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330" marR="5080" indent="-88265">
              <a:lnSpc>
                <a:spcPct val="100000"/>
              </a:lnSpc>
            </a:pPr>
            <a:r>
              <a:rPr lang="tg-Cyrl-TJ" sz="1800" b="1" spc="65" dirty="0" smtClean="0">
                <a:solidFill>
                  <a:srgbClr val="FFFFFF"/>
                </a:solidFill>
                <a:latin typeface="Calibri"/>
                <a:cs typeface="Calibri"/>
              </a:rPr>
              <a:t>Саводнокӣ дар истифодаи китобхона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EF77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pc="135" dirty="0" smtClean="0">
                <a:solidFill>
                  <a:srgbClr val="EE762F"/>
                </a:solidFill>
              </a:rPr>
              <a:t>Саводи рассонавӣ (медиасавод)</a:t>
            </a:r>
            <a:endParaRPr spc="135" dirty="0">
              <a:solidFill>
                <a:srgbClr val="EE762F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134008"/>
            <a:ext cx="4582795" cy="2466340"/>
          </a:xfrm>
          <a:custGeom>
            <a:avLst/>
            <a:gdLst/>
            <a:ahLst/>
            <a:cxnLst/>
            <a:rect l="l" t="t" r="r" b="b"/>
            <a:pathLst>
              <a:path w="4582795" h="2466340">
                <a:moveTo>
                  <a:pt x="4430395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2313597"/>
                </a:lnTo>
                <a:lnTo>
                  <a:pt x="2381" y="2401703"/>
                </a:lnTo>
                <a:lnTo>
                  <a:pt x="19050" y="2446947"/>
                </a:lnTo>
                <a:lnTo>
                  <a:pt x="64293" y="2463615"/>
                </a:lnTo>
                <a:lnTo>
                  <a:pt x="152400" y="2465997"/>
                </a:lnTo>
                <a:lnTo>
                  <a:pt x="4430395" y="2465997"/>
                </a:lnTo>
                <a:lnTo>
                  <a:pt x="4518501" y="2463615"/>
                </a:lnTo>
                <a:lnTo>
                  <a:pt x="4563745" y="2446947"/>
                </a:lnTo>
                <a:lnTo>
                  <a:pt x="4580413" y="2401703"/>
                </a:lnTo>
                <a:lnTo>
                  <a:pt x="4582795" y="2313597"/>
                </a:lnTo>
                <a:lnTo>
                  <a:pt x="4582795" y="152400"/>
                </a:lnTo>
                <a:lnTo>
                  <a:pt x="4580413" y="64293"/>
                </a:lnTo>
                <a:lnTo>
                  <a:pt x="4563745" y="19050"/>
                </a:lnTo>
                <a:lnTo>
                  <a:pt x="4518501" y="2381"/>
                </a:lnTo>
                <a:lnTo>
                  <a:pt x="4430395" y="0"/>
                </a:lnTo>
                <a:close/>
              </a:path>
            </a:pathLst>
          </a:custGeom>
          <a:solidFill>
            <a:srgbClr val="EE76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51995" y="1134008"/>
            <a:ext cx="4582795" cy="2466340"/>
          </a:xfrm>
          <a:custGeom>
            <a:avLst/>
            <a:gdLst/>
            <a:ahLst/>
            <a:cxnLst/>
            <a:rect l="l" t="t" r="r" b="b"/>
            <a:pathLst>
              <a:path w="4582795" h="2466340">
                <a:moveTo>
                  <a:pt x="4430395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2313597"/>
                </a:lnTo>
                <a:lnTo>
                  <a:pt x="2381" y="2401703"/>
                </a:lnTo>
                <a:lnTo>
                  <a:pt x="19050" y="2446947"/>
                </a:lnTo>
                <a:lnTo>
                  <a:pt x="64293" y="2463615"/>
                </a:lnTo>
                <a:lnTo>
                  <a:pt x="152400" y="2465997"/>
                </a:lnTo>
                <a:lnTo>
                  <a:pt x="4430395" y="2465997"/>
                </a:lnTo>
                <a:lnTo>
                  <a:pt x="4518501" y="2463615"/>
                </a:lnTo>
                <a:lnTo>
                  <a:pt x="4563745" y="2446947"/>
                </a:lnTo>
                <a:lnTo>
                  <a:pt x="4580413" y="2401703"/>
                </a:lnTo>
                <a:lnTo>
                  <a:pt x="4582795" y="2313597"/>
                </a:lnTo>
                <a:lnTo>
                  <a:pt x="4582795" y="152400"/>
                </a:lnTo>
                <a:lnTo>
                  <a:pt x="4580413" y="64293"/>
                </a:lnTo>
                <a:lnTo>
                  <a:pt x="4563745" y="19050"/>
                </a:lnTo>
                <a:lnTo>
                  <a:pt x="4518501" y="2381"/>
                </a:lnTo>
                <a:lnTo>
                  <a:pt x="4430395" y="0"/>
                </a:lnTo>
                <a:close/>
              </a:path>
            </a:pathLst>
          </a:custGeom>
          <a:solidFill>
            <a:srgbClr val="EE76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4016755"/>
            <a:ext cx="4582795" cy="2466340"/>
          </a:xfrm>
          <a:custGeom>
            <a:avLst/>
            <a:gdLst/>
            <a:ahLst/>
            <a:cxnLst/>
            <a:rect l="l" t="t" r="r" b="b"/>
            <a:pathLst>
              <a:path w="4582795" h="2466340">
                <a:moveTo>
                  <a:pt x="4430395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2313597"/>
                </a:lnTo>
                <a:lnTo>
                  <a:pt x="2381" y="2401703"/>
                </a:lnTo>
                <a:lnTo>
                  <a:pt x="19050" y="2446947"/>
                </a:lnTo>
                <a:lnTo>
                  <a:pt x="64293" y="2463615"/>
                </a:lnTo>
                <a:lnTo>
                  <a:pt x="152400" y="2465997"/>
                </a:lnTo>
                <a:lnTo>
                  <a:pt x="4430395" y="2465997"/>
                </a:lnTo>
                <a:lnTo>
                  <a:pt x="4518501" y="2463615"/>
                </a:lnTo>
                <a:lnTo>
                  <a:pt x="4563745" y="2446947"/>
                </a:lnTo>
                <a:lnTo>
                  <a:pt x="4580413" y="2401703"/>
                </a:lnTo>
                <a:lnTo>
                  <a:pt x="4582795" y="2313597"/>
                </a:lnTo>
                <a:lnTo>
                  <a:pt x="4582795" y="152400"/>
                </a:lnTo>
                <a:lnTo>
                  <a:pt x="4580413" y="64293"/>
                </a:lnTo>
                <a:lnTo>
                  <a:pt x="4563745" y="19050"/>
                </a:lnTo>
                <a:lnTo>
                  <a:pt x="4518501" y="2381"/>
                </a:lnTo>
                <a:lnTo>
                  <a:pt x="4430395" y="0"/>
                </a:lnTo>
                <a:close/>
              </a:path>
            </a:pathLst>
          </a:custGeom>
          <a:solidFill>
            <a:srgbClr val="EE76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51995" y="4016755"/>
            <a:ext cx="4582795" cy="2466340"/>
          </a:xfrm>
          <a:custGeom>
            <a:avLst/>
            <a:gdLst/>
            <a:ahLst/>
            <a:cxnLst/>
            <a:rect l="l" t="t" r="r" b="b"/>
            <a:pathLst>
              <a:path w="4582795" h="2466340">
                <a:moveTo>
                  <a:pt x="4430395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2313597"/>
                </a:lnTo>
                <a:lnTo>
                  <a:pt x="2381" y="2401703"/>
                </a:lnTo>
                <a:lnTo>
                  <a:pt x="19050" y="2446947"/>
                </a:lnTo>
                <a:lnTo>
                  <a:pt x="64293" y="2463615"/>
                </a:lnTo>
                <a:lnTo>
                  <a:pt x="152400" y="2465997"/>
                </a:lnTo>
                <a:lnTo>
                  <a:pt x="4430395" y="2465997"/>
                </a:lnTo>
                <a:lnTo>
                  <a:pt x="4518501" y="2463615"/>
                </a:lnTo>
                <a:lnTo>
                  <a:pt x="4563745" y="2446947"/>
                </a:lnTo>
                <a:lnTo>
                  <a:pt x="4580413" y="2401703"/>
                </a:lnTo>
                <a:lnTo>
                  <a:pt x="4582795" y="2313597"/>
                </a:lnTo>
                <a:lnTo>
                  <a:pt x="4582795" y="152400"/>
                </a:lnTo>
                <a:lnTo>
                  <a:pt x="4580413" y="64293"/>
                </a:lnTo>
                <a:lnTo>
                  <a:pt x="4563745" y="19050"/>
                </a:lnTo>
                <a:lnTo>
                  <a:pt x="4518501" y="2381"/>
                </a:lnTo>
                <a:lnTo>
                  <a:pt x="4430395" y="0"/>
                </a:lnTo>
                <a:close/>
              </a:path>
            </a:pathLst>
          </a:custGeom>
          <a:solidFill>
            <a:srgbClr val="EE76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39995" y="2329179"/>
            <a:ext cx="445770" cy="197485"/>
          </a:xfrm>
          <a:custGeom>
            <a:avLst/>
            <a:gdLst/>
            <a:ahLst/>
            <a:cxnLst/>
            <a:rect l="l" t="t" r="r" b="b"/>
            <a:pathLst>
              <a:path w="445770" h="197485">
                <a:moveTo>
                  <a:pt x="0" y="197205"/>
                </a:moveTo>
                <a:lnTo>
                  <a:pt x="445515" y="197205"/>
                </a:lnTo>
                <a:lnTo>
                  <a:pt x="445515" y="0"/>
                </a:lnTo>
                <a:lnTo>
                  <a:pt x="0" y="0"/>
                </a:lnTo>
                <a:lnTo>
                  <a:pt x="0" y="197205"/>
                </a:lnTo>
                <a:close/>
              </a:path>
            </a:pathLst>
          </a:custGeom>
          <a:solidFill>
            <a:srgbClr val="EE76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5510" y="2193785"/>
            <a:ext cx="167005" cy="467995"/>
          </a:xfrm>
          <a:custGeom>
            <a:avLst/>
            <a:gdLst/>
            <a:ahLst/>
            <a:cxnLst/>
            <a:rect l="l" t="t" r="r" b="b"/>
            <a:pathLst>
              <a:path w="167004" h="467994">
                <a:moveTo>
                  <a:pt x="0" y="0"/>
                </a:moveTo>
                <a:lnTo>
                  <a:pt x="0" y="467995"/>
                </a:lnTo>
                <a:lnTo>
                  <a:pt x="166484" y="233997"/>
                </a:lnTo>
                <a:lnTo>
                  <a:pt x="0" y="0"/>
                </a:lnTo>
                <a:close/>
              </a:path>
            </a:pathLst>
          </a:custGeom>
          <a:solidFill>
            <a:srgbClr val="EE76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44790" y="3404755"/>
            <a:ext cx="197485" cy="445770"/>
          </a:xfrm>
          <a:custGeom>
            <a:avLst/>
            <a:gdLst/>
            <a:ahLst/>
            <a:cxnLst/>
            <a:rect l="l" t="t" r="r" b="b"/>
            <a:pathLst>
              <a:path w="197484" h="445770">
                <a:moveTo>
                  <a:pt x="0" y="0"/>
                </a:moveTo>
                <a:lnTo>
                  <a:pt x="197205" y="0"/>
                </a:lnTo>
                <a:lnTo>
                  <a:pt x="197205" y="445515"/>
                </a:lnTo>
                <a:lnTo>
                  <a:pt x="0" y="445515"/>
                </a:lnTo>
                <a:lnTo>
                  <a:pt x="0" y="0"/>
                </a:lnTo>
                <a:close/>
              </a:path>
            </a:pathLst>
          </a:custGeom>
          <a:solidFill>
            <a:srgbClr val="EE76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09395" y="3850271"/>
            <a:ext cx="467995" cy="167005"/>
          </a:xfrm>
          <a:custGeom>
            <a:avLst/>
            <a:gdLst/>
            <a:ahLst/>
            <a:cxnLst/>
            <a:rect l="l" t="t" r="r" b="b"/>
            <a:pathLst>
              <a:path w="467995" h="167004">
                <a:moveTo>
                  <a:pt x="467994" y="0"/>
                </a:moveTo>
                <a:lnTo>
                  <a:pt x="0" y="0"/>
                </a:lnTo>
                <a:lnTo>
                  <a:pt x="233997" y="166484"/>
                </a:lnTo>
                <a:lnTo>
                  <a:pt x="467994" y="0"/>
                </a:lnTo>
                <a:close/>
              </a:path>
            </a:pathLst>
          </a:custGeom>
          <a:solidFill>
            <a:srgbClr val="EE76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06479" y="5137251"/>
            <a:ext cx="445770" cy="197485"/>
          </a:xfrm>
          <a:custGeom>
            <a:avLst/>
            <a:gdLst/>
            <a:ahLst/>
            <a:cxnLst/>
            <a:rect l="l" t="t" r="r" b="b"/>
            <a:pathLst>
              <a:path w="445770" h="197485">
                <a:moveTo>
                  <a:pt x="445515" y="197205"/>
                </a:moveTo>
                <a:lnTo>
                  <a:pt x="0" y="197205"/>
                </a:lnTo>
                <a:lnTo>
                  <a:pt x="0" y="0"/>
                </a:lnTo>
                <a:lnTo>
                  <a:pt x="445515" y="0"/>
                </a:lnTo>
                <a:lnTo>
                  <a:pt x="445515" y="197205"/>
                </a:lnTo>
                <a:close/>
              </a:path>
            </a:pathLst>
          </a:custGeom>
          <a:solidFill>
            <a:srgbClr val="EE76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39995" y="5001857"/>
            <a:ext cx="167005" cy="467995"/>
          </a:xfrm>
          <a:custGeom>
            <a:avLst/>
            <a:gdLst/>
            <a:ahLst/>
            <a:cxnLst/>
            <a:rect l="l" t="t" r="r" b="b"/>
            <a:pathLst>
              <a:path w="167004" h="467995">
                <a:moveTo>
                  <a:pt x="166484" y="0"/>
                </a:moveTo>
                <a:lnTo>
                  <a:pt x="0" y="233997"/>
                </a:lnTo>
                <a:lnTo>
                  <a:pt x="166484" y="467994"/>
                </a:lnTo>
                <a:lnTo>
                  <a:pt x="166484" y="0"/>
                </a:lnTo>
                <a:close/>
              </a:path>
            </a:pathLst>
          </a:custGeom>
          <a:solidFill>
            <a:srgbClr val="EE76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sz="half" idx="3"/>
          </p:nvPr>
        </p:nvSpPr>
        <p:spPr>
          <a:xfrm>
            <a:off x="5866955" y="1381302"/>
            <a:ext cx="4153534" cy="5121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0875" marR="643890" algn="ctr">
              <a:lnSpc>
                <a:spcPct val="100000"/>
              </a:lnSpc>
            </a:pPr>
            <a:r>
              <a:rPr lang="tg-Cyrl-TJ" spc="100" dirty="0" smtClean="0"/>
              <a:t>Саводнокии к</a:t>
            </a:r>
            <a:r>
              <a:rPr spc="114" dirty="0" err="1" smtClean="0"/>
              <a:t>о</a:t>
            </a:r>
            <a:r>
              <a:rPr spc="90" dirty="0" err="1" smtClean="0"/>
              <a:t>мп</a:t>
            </a:r>
            <a:r>
              <a:rPr spc="65" dirty="0" err="1" smtClean="0"/>
              <a:t>ю</a:t>
            </a:r>
            <a:r>
              <a:rPr spc="180" dirty="0" err="1" smtClean="0"/>
              <a:t>т</a:t>
            </a:r>
            <a:r>
              <a:rPr spc="125" dirty="0" err="1" smtClean="0"/>
              <a:t>ер</a:t>
            </a:r>
            <a:r>
              <a:rPr lang="tg-Cyrl-TJ" spc="125" dirty="0" smtClean="0"/>
              <a:t>ӣ</a:t>
            </a:r>
            <a:r>
              <a:rPr spc="110" dirty="0" smtClean="0"/>
              <a:t> </a:t>
            </a:r>
            <a:r>
              <a:rPr b="0" dirty="0" smtClean="0">
                <a:latin typeface="Calibri"/>
                <a:cs typeface="Calibri"/>
              </a:rPr>
              <a:t>-</a:t>
            </a:r>
            <a:endParaRPr b="0" dirty="0">
              <a:latin typeface="Calibri"/>
              <a:cs typeface="Calibri"/>
            </a:endParaRPr>
          </a:p>
          <a:p>
            <a:pPr marL="44450" marR="36830" indent="437515">
              <a:lnSpc>
                <a:spcPct val="100000"/>
              </a:lnSpc>
            </a:pPr>
            <a:r>
              <a:rPr lang="tg-Cyrl-TJ" b="0" spc="10" dirty="0" smtClean="0">
                <a:latin typeface="Calibri"/>
                <a:cs typeface="Calibri"/>
              </a:rPr>
              <a:t>Малакаҳои кор дар компютер дошан</a:t>
            </a:r>
            <a:endParaRPr b="0" spc="2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pPr marL="12700" marR="5080" indent="-635" algn="ctr">
              <a:lnSpc>
                <a:spcPct val="99900"/>
              </a:lnSpc>
              <a:spcBef>
                <a:spcPts val="1925"/>
              </a:spcBef>
            </a:pPr>
            <a:r>
              <a:rPr lang="tg-Cyrl-TJ" spc="114" dirty="0" smtClean="0"/>
              <a:t>Саводнокии иттилоотӣ</a:t>
            </a:r>
            <a:r>
              <a:rPr b="0" dirty="0" smtClean="0">
                <a:latin typeface="Calibri"/>
                <a:cs typeface="Calibri"/>
              </a:rPr>
              <a:t>-  </a:t>
            </a:r>
            <a:r>
              <a:rPr lang="tg-Cyrl-TJ" sz="3100" b="0" spc="10" dirty="0" smtClean="0">
                <a:latin typeface="Calibri"/>
                <a:cs typeface="Calibri"/>
              </a:rPr>
              <a:t>саводнокии компютерӣ ва малакаи ҷустуҷӯ ва коркарди он</a:t>
            </a:r>
            <a:endParaRPr sz="31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sz="half" idx="2"/>
          </p:nvPr>
        </p:nvSpPr>
        <p:spPr>
          <a:xfrm>
            <a:off x="572583" y="1686102"/>
            <a:ext cx="4293235" cy="4750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765" marR="144780" indent="33655" algn="ctr">
              <a:lnSpc>
                <a:spcPct val="100000"/>
              </a:lnSpc>
            </a:pPr>
            <a:r>
              <a:rPr lang="tg-Cyrl-TJ" b="1" spc="114" dirty="0" smtClean="0">
                <a:latin typeface="Calibri"/>
                <a:cs typeface="Calibri"/>
              </a:rPr>
              <a:t>Саводнокӣ </a:t>
            </a:r>
            <a:r>
              <a:rPr b="1" spc="114" dirty="0" smtClean="0">
                <a:latin typeface="Calibri"/>
                <a:cs typeface="Calibri"/>
              </a:rPr>
              <a:t> </a:t>
            </a:r>
            <a:r>
              <a:rPr dirty="0"/>
              <a:t>-  </a:t>
            </a:r>
            <a:r>
              <a:rPr lang="tg-Cyrl-TJ" dirty="0" smtClean="0"/>
              <a:t>хонда ва навишта тавонистан</a:t>
            </a:r>
            <a:endParaRPr spc="45" dirty="0"/>
          </a:p>
          <a:p>
            <a:pPr marL="12700" marR="5080" indent="-635" algn="ctr">
              <a:lnSpc>
                <a:spcPct val="100000"/>
              </a:lnSpc>
              <a:spcBef>
                <a:spcPts val="2765"/>
              </a:spcBef>
            </a:pPr>
            <a:endParaRPr lang="tg-Cyrl-TJ" sz="3300" b="1" spc="114" dirty="0" smtClean="0"/>
          </a:p>
          <a:p>
            <a:pPr marL="12700" marR="5080" indent="-635" algn="ctr">
              <a:lnSpc>
                <a:spcPct val="100000"/>
              </a:lnSpc>
              <a:spcBef>
                <a:spcPts val="2765"/>
              </a:spcBef>
            </a:pPr>
            <a:r>
              <a:rPr sz="3300" b="1" spc="114" dirty="0" err="1" smtClean="0">
                <a:latin typeface="Calibri"/>
                <a:cs typeface="Calibri"/>
              </a:rPr>
              <a:t>Медиа</a:t>
            </a:r>
            <a:r>
              <a:rPr lang="tg-Cyrl-TJ" sz="3300" b="1" spc="114" dirty="0" smtClean="0">
                <a:latin typeface="Calibri"/>
                <a:cs typeface="Calibri"/>
              </a:rPr>
              <a:t>савод</a:t>
            </a:r>
            <a:r>
              <a:rPr sz="3300" b="1" spc="114" dirty="0" smtClean="0">
                <a:latin typeface="Calibri"/>
                <a:cs typeface="Calibri"/>
              </a:rPr>
              <a:t> </a:t>
            </a:r>
            <a:r>
              <a:rPr sz="3300" b="1" spc="50" dirty="0">
                <a:latin typeface="Calibri"/>
                <a:cs typeface="Calibri"/>
              </a:rPr>
              <a:t>-  </a:t>
            </a:r>
            <a:r>
              <a:rPr lang="tg-Cyrl-TJ" sz="3300" b="1" spc="50" dirty="0" smtClean="0">
                <a:latin typeface="Calibri"/>
                <a:cs typeface="Calibri"/>
              </a:rPr>
              <a:t>малакаи таҳлил, баҳодиҳӣ ва хабаррасонӣ дар шабакаҳо иҷтимоӣ</a:t>
            </a:r>
            <a:endParaRPr sz="3300" dirty="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EF77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290"/>
              </a:lnSpc>
            </a:pPr>
            <a:fld id="{81D60167-4931-47E6-BA6A-407CBD079E47}" type="slidenum">
              <a:rPr spc="-45" dirty="0"/>
              <a:pPr marL="25400">
                <a:lnSpc>
                  <a:spcPts val="3290"/>
                </a:lnSpc>
              </a:pPr>
              <a:t>12</a:t>
            </a:fld>
            <a:endParaRPr spc="-4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46805" y="660472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2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pc="110" dirty="0" smtClean="0">
                <a:solidFill>
                  <a:srgbClr val="EE762F"/>
                </a:solidFill>
              </a:rPr>
              <a:t>Дониши  рассонавӣ</a:t>
            </a:r>
            <a:endParaRPr spc="125" dirty="0">
              <a:solidFill>
                <a:srgbClr val="EE762F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09654" y="888485"/>
            <a:ext cx="5638342" cy="5657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4500" y="1733575"/>
            <a:ext cx="4556125" cy="4598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53365">
              <a:lnSpc>
                <a:spcPct val="100000"/>
              </a:lnSpc>
            </a:pPr>
            <a:r>
              <a:rPr lang="tg-Cyrl-TJ" sz="3100" b="1" spc="105" dirty="0" smtClean="0">
                <a:solidFill>
                  <a:srgbClr val="1D1D1B"/>
                </a:solidFill>
                <a:latin typeface="Calibri"/>
                <a:cs typeface="Calibri"/>
              </a:rPr>
              <a:t>Дониши рассонавӣ</a:t>
            </a:r>
            <a:r>
              <a:rPr sz="3100" b="1" spc="105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3100" spc="5" dirty="0">
                <a:solidFill>
                  <a:srgbClr val="1D1D1B"/>
                </a:solidFill>
                <a:latin typeface="Calibri"/>
                <a:cs typeface="Calibri"/>
              </a:rPr>
              <a:t>–  </a:t>
            </a:r>
            <a:r>
              <a:rPr lang="tg-Cyrl-TJ" sz="3100" spc="80" dirty="0" smtClean="0">
                <a:solidFill>
                  <a:srgbClr val="1D1D1B"/>
                </a:solidFill>
                <a:latin typeface="Calibri"/>
                <a:cs typeface="Calibri"/>
              </a:rPr>
              <a:t>қисми асосии ҳуқуқи ҳар як шахс и ҳар давлат ин озодӣ ба сухан </a:t>
            </a:r>
            <a:r>
              <a:rPr lang="tg-Cyrl-TJ" sz="3100" spc="25" dirty="0" smtClean="0">
                <a:solidFill>
                  <a:srgbClr val="1D1D1B"/>
                </a:solidFill>
                <a:latin typeface="Calibri"/>
                <a:cs typeface="Calibri"/>
              </a:rPr>
              <a:t>ва гирифтани иттилоъ мебошад</a:t>
            </a:r>
            <a:r>
              <a:rPr sz="3100" spc="15" dirty="0" smtClean="0">
                <a:solidFill>
                  <a:srgbClr val="1D1D1B"/>
                </a:solidFill>
                <a:latin typeface="Calibri"/>
                <a:cs typeface="Calibri"/>
              </a:rPr>
              <a:t>,  </a:t>
            </a:r>
            <a:r>
              <a:rPr lang="tg-Cyrl-TJ" sz="3100" spc="15" dirty="0" smtClean="0">
                <a:solidFill>
                  <a:srgbClr val="1D1D1B"/>
                </a:solidFill>
                <a:latin typeface="Calibri"/>
                <a:cs typeface="Calibri"/>
              </a:rPr>
              <a:t>ки ба дастгирии демократия </a:t>
            </a:r>
            <a:r>
              <a:rPr lang="tg-Cyrl-TJ" sz="3100" spc="55" dirty="0" smtClean="0">
                <a:solidFill>
                  <a:srgbClr val="1D1D1B"/>
                </a:solidFill>
                <a:latin typeface="Calibri"/>
                <a:cs typeface="Calibri"/>
              </a:rPr>
              <a:t>мусоидат мекунад</a:t>
            </a:r>
            <a:r>
              <a:rPr sz="3100" dirty="0" smtClean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3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600" spc="-5" dirty="0" smtClean="0">
                <a:solidFill>
                  <a:srgbClr val="1D1D1B"/>
                </a:solidFill>
                <a:latin typeface="Calibri"/>
                <a:cs typeface="Calibri"/>
              </a:rPr>
              <a:t>(</a:t>
            </a:r>
            <a:r>
              <a:rPr lang="tg-Cyrl-TJ" sz="2600" spc="-5" dirty="0" smtClean="0">
                <a:solidFill>
                  <a:srgbClr val="1D1D1B"/>
                </a:solidFill>
                <a:latin typeface="Calibri"/>
                <a:cs typeface="Calibri"/>
              </a:rPr>
              <a:t>тавсияи </a:t>
            </a:r>
            <a:r>
              <a:rPr sz="2600" spc="-5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1D1D1B"/>
                </a:solidFill>
                <a:latin typeface="Calibri"/>
                <a:cs typeface="Calibri"/>
              </a:rPr>
              <a:t>ЮНЕСКО,</a:t>
            </a:r>
            <a:r>
              <a:rPr sz="2600" spc="-1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D1D1B"/>
                </a:solidFill>
                <a:latin typeface="Calibri"/>
                <a:cs typeface="Calibri"/>
              </a:rPr>
              <a:t>2002)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EF77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290"/>
              </a:lnSpc>
            </a:pPr>
            <a:fld id="{81D60167-4931-47E6-BA6A-407CBD079E47}" type="slidenum">
              <a:rPr spc="-45" dirty="0"/>
              <a:pPr marL="25400">
                <a:lnSpc>
                  <a:spcPts val="3290"/>
                </a:lnSpc>
              </a:pPr>
              <a:t>13</a:t>
            </a:fld>
            <a:endParaRPr spc="-4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EE76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11299" y="1799831"/>
            <a:ext cx="6630670" cy="907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500"/>
              </a:lnSpc>
            </a:pPr>
            <a:r>
              <a:rPr lang="tg-Cyrl-TJ" sz="3600" spc="50" dirty="0" smtClean="0">
                <a:solidFill>
                  <a:srgbClr val="FFFFFF"/>
                </a:solidFill>
                <a:latin typeface="Calibri"/>
                <a:cs typeface="Calibri"/>
              </a:rPr>
              <a:t>Иттилои одамон бо ахбори дуруст</a:t>
            </a:r>
            <a:r>
              <a:rPr sz="3600" spc="20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1299" y="3577425"/>
            <a:ext cx="8415020" cy="908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500"/>
              </a:lnSpc>
            </a:pPr>
            <a:r>
              <a:rPr sz="3600" spc="40" dirty="0" err="1" smtClean="0">
                <a:solidFill>
                  <a:srgbClr val="FFFFFF"/>
                </a:solidFill>
                <a:latin typeface="Calibri"/>
                <a:cs typeface="Calibri"/>
              </a:rPr>
              <a:t>объектив</a:t>
            </a:r>
            <a:r>
              <a:rPr lang="tg-Cyrl-TJ" sz="3600" spc="40" dirty="0" smtClean="0">
                <a:solidFill>
                  <a:srgbClr val="FFFFFF"/>
                </a:solidFill>
                <a:latin typeface="Calibri"/>
                <a:cs typeface="Calibri"/>
              </a:rPr>
              <a:t>ӣ</a:t>
            </a:r>
            <a:r>
              <a:rPr sz="3600" spc="40" dirty="0" smtClean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3600" spc="20" dirty="0" smtClean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lang="tg-Cyrl-TJ" sz="3600" spc="20" dirty="0" smtClean="0">
                <a:solidFill>
                  <a:srgbClr val="FFFFFF"/>
                </a:solidFill>
                <a:latin typeface="Calibri"/>
                <a:cs typeface="Calibri"/>
              </a:rPr>
              <a:t>урра</a:t>
            </a:r>
            <a:r>
              <a:rPr sz="3600" spc="20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3600" spc="-20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tg-Cyrl-TJ" sz="3600" spc="40" dirty="0" smtClean="0">
                <a:solidFill>
                  <a:srgbClr val="FFFFFF"/>
                </a:solidFill>
                <a:latin typeface="Calibri"/>
                <a:cs typeface="Calibri"/>
              </a:rPr>
              <a:t>мувозинатнок</a:t>
            </a:r>
            <a:r>
              <a:rPr sz="3600" spc="40" dirty="0" smtClean="0">
                <a:solidFill>
                  <a:srgbClr val="FFFFFF"/>
                </a:solidFill>
                <a:latin typeface="Calibri"/>
                <a:cs typeface="Calibri"/>
              </a:rPr>
              <a:t>,  </a:t>
            </a:r>
            <a:r>
              <a:rPr sz="3600" spc="55" dirty="0" err="1" smtClean="0">
                <a:solidFill>
                  <a:srgbClr val="FFFFFF"/>
                </a:solidFill>
                <a:latin typeface="Calibri"/>
                <a:cs typeface="Calibri"/>
              </a:rPr>
              <a:t>актуал</a:t>
            </a:r>
            <a:r>
              <a:rPr lang="tg-Cyrl-TJ" sz="3600" spc="55" dirty="0" smtClean="0">
                <a:solidFill>
                  <a:srgbClr val="FFFFFF"/>
                </a:solidFill>
                <a:latin typeface="Calibri"/>
                <a:cs typeface="Calibri"/>
              </a:rPr>
              <a:t>ӣ</a:t>
            </a:r>
            <a:r>
              <a:rPr sz="3600" spc="5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tg-Cyrl-TJ" sz="3600" spc="45" dirty="0" smtClean="0">
                <a:solidFill>
                  <a:srgbClr val="FFFFFF"/>
                </a:solidFill>
                <a:latin typeface="Calibri"/>
                <a:cs typeface="Calibri"/>
              </a:rPr>
              <a:t>ва фаҳмо бошад</a:t>
            </a:r>
            <a:r>
              <a:rPr sz="3600" spc="35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1299" y="5253418"/>
            <a:ext cx="2772410" cy="565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z="3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11299" y="6586609"/>
            <a:ext cx="4093210" cy="565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z="3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pc="200" dirty="0" smtClean="0"/>
              <a:t>хулоса</a:t>
            </a:r>
            <a:endParaRPr spc="140" dirty="0"/>
          </a:p>
        </p:txBody>
      </p:sp>
      <p:sp>
        <p:nvSpPr>
          <p:cNvPr id="8" name="object 8"/>
          <p:cNvSpPr txBox="1"/>
          <p:nvPr/>
        </p:nvSpPr>
        <p:spPr>
          <a:xfrm>
            <a:off x="727607" y="1063332"/>
            <a:ext cx="6664325" cy="78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650" b="1" spc="-97" baseline="-12527" dirty="0">
                <a:solidFill>
                  <a:srgbClr val="FFFFFF"/>
                </a:solidFill>
                <a:latin typeface="Arial Narrow"/>
                <a:cs typeface="Arial Narrow"/>
              </a:rPr>
              <a:t># </a:t>
            </a:r>
            <a:r>
              <a:rPr lang="tg-Cyrl-TJ" sz="3600" spc="65" dirty="0" smtClean="0">
                <a:solidFill>
                  <a:srgbClr val="FFFFFF"/>
                </a:solidFill>
                <a:latin typeface="Calibri"/>
                <a:cs typeface="Calibri"/>
              </a:rPr>
              <a:t>вазифаи асосии </a:t>
            </a:r>
            <a:r>
              <a:rPr sz="3600" spc="45" dirty="0" err="1" smtClean="0">
                <a:solidFill>
                  <a:srgbClr val="FFFFFF"/>
                </a:solidFill>
                <a:latin typeface="Calibri"/>
                <a:cs typeface="Calibri"/>
              </a:rPr>
              <a:t>журналист</a:t>
            </a:r>
            <a:r>
              <a:rPr sz="3600" spc="15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7607" y="2840926"/>
            <a:ext cx="7116445" cy="78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650" b="1" spc="-97" baseline="-9803" dirty="0">
                <a:solidFill>
                  <a:srgbClr val="FFFFFF"/>
                </a:solidFill>
                <a:latin typeface="Arial Narrow"/>
                <a:cs typeface="Arial Narrow"/>
              </a:rPr>
              <a:t># </a:t>
            </a:r>
            <a:r>
              <a:rPr lang="tg-Cyrl-TJ" sz="3600" spc="40" dirty="0" smtClean="0">
                <a:solidFill>
                  <a:srgbClr val="FFFFFF"/>
                </a:solidFill>
                <a:latin typeface="Calibri"/>
                <a:cs typeface="Calibri"/>
              </a:rPr>
              <a:t>иттилоъ дар ВАО бояд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7607" y="4618520"/>
            <a:ext cx="8429093" cy="78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650" b="1" spc="-97" baseline="-9803" dirty="0">
                <a:solidFill>
                  <a:srgbClr val="FFFFFF"/>
                </a:solidFill>
                <a:latin typeface="Arial Narrow"/>
                <a:cs typeface="Arial Narrow"/>
              </a:rPr>
              <a:t># </a:t>
            </a:r>
            <a:r>
              <a:rPr lang="tg-Cyrl-TJ" sz="3600" spc="10" dirty="0" smtClean="0">
                <a:solidFill>
                  <a:srgbClr val="FFFFFF"/>
                </a:solidFill>
                <a:latin typeface="Calibri"/>
                <a:cs typeface="Calibri"/>
              </a:rPr>
              <a:t>иттилоъро кам кам қабул кардан лозим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7607" y="5951711"/>
            <a:ext cx="7520305" cy="133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44085" algn="l"/>
              </a:tabLst>
            </a:pPr>
            <a:r>
              <a:rPr sz="7650" b="1" spc="-97" baseline="-9803" dirty="0">
                <a:solidFill>
                  <a:srgbClr val="FFFFFF"/>
                </a:solidFill>
                <a:latin typeface="Arial Narrow"/>
                <a:cs typeface="Arial Narrow"/>
              </a:rPr>
              <a:t>#</a:t>
            </a:r>
            <a:r>
              <a:rPr sz="7650" b="1" spc="569" baseline="-9803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600" spc="-110" dirty="0" err="1" smtClean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3600" spc="-55" dirty="0" err="1" smtClean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3600" spc="25" dirty="0" err="1" smtClean="0">
                <a:solidFill>
                  <a:srgbClr val="FFFFFF"/>
                </a:solidFill>
                <a:latin typeface="Calibri"/>
                <a:cs typeface="Calibri"/>
              </a:rPr>
              <a:t>диа</a:t>
            </a:r>
            <a:r>
              <a:rPr lang="tg-Cyrl-TJ" sz="3600" spc="-15" dirty="0" smtClean="0">
                <a:solidFill>
                  <a:srgbClr val="FFFFFF"/>
                </a:solidFill>
                <a:latin typeface="Calibri"/>
                <a:cs typeface="Calibri"/>
              </a:rPr>
              <a:t>савод</a:t>
            </a:r>
            <a:r>
              <a:rPr sz="3600" spc="-5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dirty="0" smtClean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lang="tg-Cyrl-TJ" sz="3600" spc="25" dirty="0" smtClean="0">
                <a:solidFill>
                  <a:srgbClr val="FFFFFF"/>
                </a:solidFill>
                <a:latin typeface="Calibri"/>
                <a:cs typeface="Calibri"/>
              </a:rPr>
              <a:t>малакаи муҳими муосир мебошад. 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172005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1988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1988" y="1052995"/>
                </a:lnTo>
                <a:lnTo>
                  <a:pt x="2501988" y="0"/>
                </a:lnTo>
                <a:close/>
              </a:path>
            </a:pathLst>
          </a:custGeom>
          <a:solidFill>
            <a:srgbClr val="EF77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27503" y="171552"/>
            <a:ext cx="1045845" cy="734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456254" y="144005"/>
            <a:ext cx="1150250" cy="686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2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86759" y="6587414"/>
            <a:ext cx="208279" cy="50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FFFFFF"/>
                </a:solidFill>
                <a:latin typeface="Arial Narrow"/>
                <a:cs typeface="Arial Narrow"/>
              </a:rPr>
              <a:t>2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EF77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1497607"/>
            <a:ext cx="4078795" cy="5973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4432301" y="1647583"/>
            <a:ext cx="5791200" cy="5724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9070" marR="5080" indent="-166370">
              <a:lnSpc>
                <a:spcPct val="100000"/>
              </a:lnSpc>
              <a:buChar char="-"/>
              <a:tabLst>
                <a:tab pos="217170" algn="l"/>
              </a:tabLst>
            </a:pPr>
            <a:r>
              <a:rPr spc="35" dirty="0" smtClean="0"/>
              <a:t>И</a:t>
            </a:r>
            <a:r>
              <a:rPr lang="tg-Cyrl-TJ" spc="35" dirty="0" smtClean="0"/>
              <a:t>ттилоот</a:t>
            </a:r>
            <a:r>
              <a:rPr spc="35" dirty="0" smtClean="0"/>
              <a:t> </a:t>
            </a:r>
            <a:r>
              <a:rPr spc="5" dirty="0"/>
              <a:t>– </a:t>
            </a:r>
            <a:r>
              <a:rPr lang="tg-Cyrl-TJ" spc="5" dirty="0" smtClean="0"/>
              <a:t>ҳамаи маълумотҳо дар бораи муҳити атрофи мо</a:t>
            </a:r>
            <a:endParaRPr spc="15" dirty="0"/>
          </a:p>
          <a:p>
            <a:pPr marL="179070" marR="934085" indent="-166370">
              <a:lnSpc>
                <a:spcPct val="100000"/>
              </a:lnSpc>
              <a:buChar char="-"/>
              <a:tabLst>
                <a:tab pos="217170" algn="l"/>
              </a:tabLst>
            </a:pPr>
            <a:r>
              <a:rPr lang="tg-Cyrl-TJ" spc="55" dirty="0" smtClean="0"/>
              <a:t>Воситаҳои ахбори омма натанҳо хабар медиҳанд</a:t>
            </a:r>
            <a:endParaRPr spc="35" dirty="0"/>
          </a:p>
          <a:p>
            <a:pPr marL="179070" marR="972185" indent="-166370">
              <a:lnSpc>
                <a:spcPct val="100000"/>
              </a:lnSpc>
              <a:buChar char="-"/>
              <a:tabLst>
                <a:tab pos="217170" algn="l"/>
              </a:tabLst>
            </a:pPr>
            <a:r>
              <a:rPr lang="tg-Cyrl-TJ" spc="40" dirty="0" smtClean="0"/>
              <a:t>Дараҷаи демократишавӣ ва озодии сухан </a:t>
            </a:r>
            <a:r>
              <a:rPr lang="tg-Cyrl-TJ" spc="30" dirty="0" smtClean="0"/>
              <a:t>аз ҳамдигар вобастагӣ доранд</a:t>
            </a:r>
            <a:endParaRPr spc="30" dirty="0"/>
          </a:p>
          <a:p>
            <a:pPr marL="179070" marR="541020" indent="-166370">
              <a:lnSpc>
                <a:spcPct val="100000"/>
              </a:lnSpc>
              <a:buChar char="-"/>
              <a:tabLst>
                <a:tab pos="217170" algn="l"/>
              </a:tabLst>
            </a:pPr>
            <a:r>
              <a:rPr spc="60" dirty="0" smtClean="0"/>
              <a:t>Д</a:t>
            </a:r>
            <a:r>
              <a:rPr lang="tg-Cyrl-TJ" spc="60" dirty="0" smtClean="0"/>
              <a:t>астрасӣ ба иттилоот дар бораи фаъолияти мақомотҳои давлатро ҳама доранд.</a:t>
            </a:r>
            <a:endParaRPr spc="40"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452841"/>
            <a:ext cx="4827905" cy="972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79900"/>
              </a:lnSpc>
            </a:pPr>
            <a:r>
              <a:rPr lang="tg-Cyrl-TJ" spc="155" dirty="0" smtClean="0">
                <a:solidFill>
                  <a:srgbClr val="EE762F"/>
                </a:solidFill>
              </a:rPr>
              <a:t>Мундариҷаи кӯтоҳи дарси гузашта</a:t>
            </a:r>
            <a:endParaRPr spc="175" dirty="0">
              <a:solidFill>
                <a:srgbClr val="EE762F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2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EF77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5" dirty="0">
                <a:solidFill>
                  <a:srgbClr val="EE762F"/>
                </a:solidFill>
              </a:rPr>
              <a:t>Журналистика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1332002"/>
            <a:ext cx="5004003" cy="6228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91430" y="1251648"/>
            <a:ext cx="5256530" cy="47705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0" marR="5080" indent="2258695" algn="r">
              <a:lnSpc>
                <a:spcPct val="100000"/>
              </a:lnSpc>
            </a:pPr>
            <a:r>
              <a:rPr sz="3100" b="1" spc="30" dirty="0" err="1">
                <a:solidFill>
                  <a:srgbClr val="1D1D1B"/>
                </a:solidFill>
                <a:latin typeface="Calibri"/>
                <a:cs typeface="Calibri"/>
              </a:rPr>
              <a:t>Ж</a:t>
            </a:r>
            <a:r>
              <a:rPr sz="3100" b="1" spc="140" dirty="0" err="1">
                <a:solidFill>
                  <a:srgbClr val="1D1D1B"/>
                </a:solidFill>
                <a:latin typeface="Calibri"/>
                <a:cs typeface="Calibri"/>
              </a:rPr>
              <a:t>урн</a:t>
            </a:r>
            <a:r>
              <a:rPr sz="3100" b="1" spc="145" dirty="0" err="1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3100" b="1" spc="100" dirty="0" err="1">
                <a:solidFill>
                  <a:srgbClr val="1D1D1B"/>
                </a:solidFill>
                <a:latin typeface="Calibri"/>
                <a:cs typeface="Calibri"/>
              </a:rPr>
              <a:t>ли</a:t>
            </a:r>
            <a:r>
              <a:rPr sz="3100" b="1" spc="120" dirty="0" err="1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3100" b="1" spc="200" dirty="0" err="1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3100" b="1" spc="120" dirty="0" err="1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3100" b="1" spc="140" dirty="0" err="1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3100" b="1" spc="65" dirty="0" err="1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3100" b="1" spc="65" dirty="0">
                <a:solidFill>
                  <a:srgbClr val="1D1D1B"/>
                </a:solidFill>
                <a:latin typeface="Calibri"/>
                <a:cs typeface="Calibri"/>
              </a:rPr>
              <a:t>  </a:t>
            </a:r>
            <a:r>
              <a:rPr sz="3100" spc="5" dirty="0" smtClean="0">
                <a:solidFill>
                  <a:srgbClr val="1D1D1B"/>
                </a:solidFill>
                <a:latin typeface="Calibri"/>
                <a:cs typeface="Calibri"/>
              </a:rPr>
              <a:t>(</a:t>
            </a:r>
            <a:r>
              <a:rPr lang="tg-Cyrl-TJ" sz="3100" i="1" spc="5" dirty="0" smtClean="0">
                <a:solidFill>
                  <a:srgbClr val="1D1D1B"/>
                </a:solidFill>
                <a:latin typeface="Calibri"/>
                <a:cs typeface="Calibri"/>
              </a:rPr>
              <a:t>аз калимаи франсузии </a:t>
            </a:r>
            <a:r>
              <a:rPr sz="3100" i="1" dirty="0" smtClean="0">
                <a:solidFill>
                  <a:srgbClr val="1D1D1B"/>
                </a:solidFill>
                <a:latin typeface="Calibri"/>
                <a:cs typeface="Calibri"/>
              </a:rPr>
              <a:t>journal</a:t>
            </a:r>
            <a:r>
              <a:rPr sz="3100" i="1" spc="-160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3100" i="1" spc="5" dirty="0">
                <a:solidFill>
                  <a:srgbClr val="1D1D1B"/>
                </a:solidFill>
                <a:latin typeface="Calibri"/>
                <a:cs typeface="Calibri"/>
              </a:rPr>
              <a:t>– </a:t>
            </a:r>
            <a:r>
              <a:rPr sz="3100" i="1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tg-Cyrl-TJ" sz="3100" i="1" spc="-35" dirty="0" smtClean="0">
                <a:solidFill>
                  <a:srgbClr val="1D1D1B"/>
                </a:solidFill>
                <a:latin typeface="Calibri"/>
                <a:cs typeface="Calibri"/>
              </a:rPr>
              <a:t>рӯзнома</a:t>
            </a:r>
            <a:r>
              <a:rPr sz="3100" i="1" spc="-35" dirty="0" smtClean="0">
                <a:solidFill>
                  <a:srgbClr val="1D1D1B"/>
                </a:solidFill>
                <a:latin typeface="Calibri"/>
                <a:cs typeface="Calibri"/>
              </a:rPr>
              <a:t>, </a:t>
            </a:r>
            <a:r>
              <a:rPr sz="3100" i="1" spc="-35" dirty="0">
                <a:solidFill>
                  <a:srgbClr val="1D1D1B"/>
                </a:solidFill>
                <a:latin typeface="Calibri"/>
                <a:cs typeface="Calibri"/>
              </a:rPr>
              <a:t>газета</a:t>
            </a:r>
            <a:r>
              <a:rPr sz="3100" spc="-35" dirty="0">
                <a:solidFill>
                  <a:srgbClr val="1D1D1B"/>
                </a:solidFill>
                <a:latin typeface="Calibri"/>
                <a:cs typeface="Calibri"/>
              </a:rPr>
              <a:t>) </a:t>
            </a:r>
            <a:r>
              <a:rPr sz="3100" spc="5" dirty="0">
                <a:solidFill>
                  <a:srgbClr val="1D1D1B"/>
                </a:solidFill>
                <a:latin typeface="Calibri"/>
                <a:cs typeface="Calibri"/>
              </a:rPr>
              <a:t>–</a:t>
            </a:r>
            <a:r>
              <a:rPr sz="3100" spc="-20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tg-Cyrl-TJ" sz="3100" spc="35" dirty="0" smtClean="0">
                <a:solidFill>
                  <a:srgbClr val="1D1D1B"/>
                </a:solidFill>
                <a:latin typeface="Calibri"/>
                <a:cs typeface="Calibri"/>
              </a:rPr>
              <a:t>ин намуди фаъолияти ҷамъиятӣ оиди ҷамъ ва коркард ва </a:t>
            </a:r>
            <a:r>
              <a:rPr lang="tg-Cyrl-TJ" sz="3100" spc="40" dirty="0" smtClean="0">
                <a:solidFill>
                  <a:srgbClr val="1D1D1B"/>
                </a:solidFill>
                <a:latin typeface="Calibri"/>
                <a:cs typeface="Calibri"/>
              </a:rPr>
              <a:t>пахши даврии иттилооти </a:t>
            </a:r>
            <a:r>
              <a:rPr sz="3100" spc="45" dirty="0" err="1" smtClean="0">
                <a:solidFill>
                  <a:srgbClr val="1D1D1B"/>
                </a:solidFill>
                <a:latin typeface="Calibri"/>
                <a:cs typeface="Calibri"/>
              </a:rPr>
              <a:t>актуал</a:t>
            </a:r>
            <a:r>
              <a:rPr lang="tg-Cyrl-TJ" sz="3100" spc="45" dirty="0" smtClean="0">
                <a:solidFill>
                  <a:srgbClr val="1D1D1B"/>
                </a:solidFill>
                <a:latin typeface="Calibri"/>
                <a:cs typeface="Calibri"/>
              </a:rPr>
              <a:t>ӣ</a:t>
            </a:r>
            <a:r>
              <a:rPr sz="3100" spc="-65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tg-Cyrl-TJ" sz="3100" spc="30" dirty="0" smtClean="0">
                <a:solidFill>
                  <a:srgbClr val="1D1D1B"/>
                </a:solidFill>
                <a:latin typeface="Calibri"/>
                <a:cs typeface="Calibri"/>
              </a:rPr>
              <a:t>ба воситаҳои каналҳои ахбори омма</a:t>
            </a:r>
            <a:r>
              <a:rPr sz="3100" spc="20" dirty="0" smtClean="0">
                <a:solidFill>
                  <a:srgbClr val="1D1D1B"/>
                </a:solidFill>
                <a:latin typeface="Calibri"/>
                <a:cs typeface="Calibri"/>
              </a:rPr>
              <a:t>(</a:t>
            </a:r>
            <a:r>
              <a:rPr sz="3100" spc="20" dirty="0" err="1" smtClean="0">
                <a:solidFill>
                  <a:srgbClr val="1D1D1B"/>
                </a:solidFill>
                <a:latin typeface="Calibri"/>
                <a:cs typeface="Calibri"/>
              </a:rPr>
              <a:t>пресса</a:t>
            </a:r>
            <a:r>
              <a:rPr sz="3100" spc="20" dirty="0">
                <a:solidFill>
                  <a:srgbClr val="1D1D1B"/>
                </a:solidFill>
                <a:latin typeface="Calibri"/>
                <a:cs typeface="Calibri"/>
              </a:rPr>
              <a:t>,</a:t>
            </a:r>
            <a:r>
              <a:rPr sz="3100" spc="-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3100" spc="5" dirty="0">
                <a:solidFill>
                  <a:srgbClr val="1D1D1B"/>
                </a:solidFill>
                <a:latin typeface="Calibri"/>
                <a:cs typeface="Calibri"/>
              </a:rPr>
              <a:t>радио, </a:t>
            </a:r>
            <a:r>
              <a:rPr sz="3100" dirty="0">
                <a:solidFill>
                  <a:srgbClr val="1D1D1B"/>
                </a:solidFill>
                <a:latin typeface="Calibri"/>
                <a:cs typeface="Calibri"/>
              </a:rPr>
              <a:t> телевидение, </a:t>
            </a:r>
            <a:r>
              <a:rPr sz="3100" spc="45" dirty="0" err="1">
                <a:solidFill>
                  <a:srgbClr val="1D1D1B"/>
                </a:solidFill>
                <a:latin typeface="Calibri"/>
                <a:cs typeface="Calibri"/>
              </a:rPr>
              <a:t>кино</a:t>
            </a:r>
            <a:r>
              <a:rPr sz="3100" spc="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tg-Cyrl-TJ" sz="3100" spc="40" dirty="0" smtClean="0">
                <a:solidFill>
                  <a:srgbClr val="1D1D1B"/>
                </a:solidFill>
                <a:latin typeface="Calibri"/>
                <a:cs typeface="Calibri"/>
              </a:rPr>
              <a:t>ва ғ</a:t>
            </a:r>
            <a:r>
              <a:rPr sz="3100" spc="-40" dirty="0" smtClean="0">
                <a:solidFill>
                  <a:srgbClr val="1D1D1B"/>
                </a:solidFill>
                <a:latin typeface="Calibri"/>
                <a:cs typeface="Calibri"/>
              </a:rPr>
              <a:t>.)</a:t>
            </a:r>
            <a:endParaRPr sz="31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>
              <a:lnSpc>
                <a:spcPts val="3385"/>
              </a:lnSpc>
            </a:pPr>
            <a:fld id="{81D60167-4931-47E6-BA6A-407CBD079E47}" type="slidenum">
              <a:rPr spc="-25" dirty="0"/>
              <a:pPr marL="116205">
                <a:lnSpc>
                  <a:spcPts val="3385"/>
                </a:lnSpc>
              </a:pPr>
              <a:t>3</a:t>
            </a:fld>
            <a:endParaRPr spc="-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46805" y="6600046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2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0" dirty="0"/>
              <a:t>Ж</a:t>
            </a:r>
            <a:r>
              <a:rPr spc="175" dirty="0"/>
              <a:t>урна</a:t>
            </a:r>
            <a:r>
              <a:rPr spc="130" dirty="0"/>
              <a:t>ли</a:t>
            </a:r>
            <a:r>
              <a:rPr spc="150" dirty="0"/>
              <a:t>с</a:t>
            </a:r>
            <a:r>
              <a:rPr spc="275" dirty="0"/>
              <a:t>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03267" y="1644180"/>
            <a:ext cx="5644515" cy="42934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550035" algn="r">
              <a:lnSpc>
                <a:spcPct val="100000"/>
              </a:lnSpc>
            </a:pPr>
            <a:r>
              <a:rPr sz="3100" b="1" spc="125" dirty="0">
                <a:solidFill>
                  <a:srgbClr val="FFFFFF"/>
                </a:solidFill>
                <a:latin typeface="Calibri"/>
                <a:cs typeface="Calibri"/>
              </a:rPr>
              <a:t>Журналист</a:t>
            </a:r>
            <a:r>
              <a:rPr sz="31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00" spc="290" dirty="0">
                <a:solidFill>
                  <a:srgbClr val="FFFFFF"/>
                </a:solidFill>
                <a:latin typeface="Calibri"/>
                <a:cs typeface="Calibri"/>
              </a:rPr>
              <a:t>—</a:t>
            </a:r>
            <a:r>
              <a:rPr sz="31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tg-Cyrl-TJ" sz="3100" spc="-75" dirty="0" smtClean="0">
                <a:solidFill>
                  <a:srgbClr val="FFFFFF"/>
                </a:solidFill>
                <a:latin typeface="Calibri"/>
                <a:cs typeface="Calibri"/>
              </a:rPr>
              <a:t>шахсе, ки </a:t>
            </a:r>
            <a:r>
              <a:rPr lang="tg-Cyrl-TJ" sz="3100" spc="25" dirty="0" smtClean="0">
                <a:solidFill>
                  <a:srgbClr val="FFFFFF"/>
                </a:solidFill>
                <a:latin typeface="Calibri"/>
                <a:cs typeface="Calibri"/>
              </a:rPr>
              <a:t>дар журналистика ҳамчун фаъолияти асосӣ кор мекунад</a:t>
            </a:r>
            <a:r>
              <a:rPr sz="3100" spc="15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3100" spc="-5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tg-Cyrl-TJ" sz="3100" spc="-55" dirty="0" smtClean="0">
                <a:solidFill>
                  <a:srgbClr val="FFFFFF"/>
                </a:solidFill>
                <a:latin typeface="Calibri"/>
                <a:cs typeface="Calibri"/>
              </a:rPr>
              <a:t> ки ба пурра кардани иттилоот дар ВАО ба воситаи ҷамъ,  дарк ва баён кардани </a:t>
            </a:r>
            <a:r>
              <a:rPr lang="tg-Cyrl-TJ" sz="3100" spc="30" dirty="0" smtClean="0">
                <a:solidFill>
                  <a:srgbClr val="FFFFFF"/>
                </a:solidFill>
                <a:latin typeface="Calibri"/>
                <a:cs typeface="Calibri"/>
              </a:rPr>
              <a:t>ахборот дар </a:t>
            </a:r>
            <a:r>
              <a:rPr lang="tg-Cyrl-TJ" sz="3100" spc="30" dirty="0">
                <a:solidFill>
                  <a:srgbClr val="FFFFFF"/>
                </a:solidFill>
                <a:cs typeface="Calibri"/>
              </a:rPr>
              <a:t>бораи </a:t>
            </a:r>
            <a:r>
              <a:rPr lang="tg-Cyrl-TJ" sz="3100" spc="30" dirty="0" smtClean="0">
                <a:solidFill>
                  <a:srgbClr val="FFFFFF"/>
                </a:solidFill>
                <a:cs typeface="Calibri"/>
              </a:rPr>
              <a:t>далелҳо, </a:t>
            </a:r>
            <a:r>
              <a:rPr lang="tg-Cyrl-TJ" sz="3100" spc="30" dirty="0" smtClean="0">
                <a:solidFill>
                  <a:srgbClr val="FFFFFF"/>
                </a:solidFill>
                <a:latin typeface="Calibri"/>
                <a:cs typeface="Calibri"/>
              </a:rPr>
              <a:t>ҳодисаҳо, одамон ва рӯйд</a:t>
            </a:r>
            <a:r>
              <a:rPr sz="3100" spc="65" dirty="0" smtClean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lang="tg-Cyrl-TJ" sz="3100" spc="65" dirty="0" smtClean="0">
                <a:solidFill>
                  <a:srgbClr val="FFFFFF"/>
                </a:solidFill>
                <a:latin typeface="Calibri"/>
                <a:cs typeface="Calibri"/>
              </a:rPr>
              <a:t>дҳо</a:t>
            </a:r>
            <a:r>
              <a:rPr lang="tg-Cyrl-TJ" sz="3100" spc="30" dirty="0" smtClean="0">
                <a:solidFill>
                  <a:srgbClr val="FFFFFF"/>
                </a:solidFill>
                <a:cs typeface="Calibri"/>
              </a:rPr>
              <a:t>и муҳим, </a:t>
            </a:r>
            <a:r>
              <a:rPr lang="tg-Cyrl-TJ" sz="3100" spc="-55" dirty="0" smtClean="0">
                <a:solidFill>
                  <a:srgbClr val="FFFFFF"/>
                </a:solidFill>
                <a:cs typeface="Calibri"/>
              </a:rPr>
              <a:t>ба </a:t>
            </a:r>
            <a:r>
              <a:rPr lang="tg-Cyrl-TJ" sz="3100" spc="20" dirty="0" smtClean="0">
                <a:solidFill>
                  <a:srgbClr val="FFFFFF"/>
                </a:solidFill>
                <a:cs typeface="Calibri"/>
              </a:rPr>
              <a:t>аудитория </a:t>
            </a:r>
            <a:r>
              <a:rPr lang="tg-Cyrl-TJ" sz="3100" spc="30" dirty="0" smtClean="0">
                <a:solidFill>
                  <a:srgbClr val="FFFFFF"/>
                </a:solidFill>
                <a:cs typeface="Calibri"/>
              </a:rPr>
              <a:t>сарукордор мебошад</a:t>
            </a:r>
            <a:r>
              <a:rPr sz="3100" spc="25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1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EF77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>
              <a:lnSpc>
                <a:spcPts val="3385"/>
              </a:lnSpc>
            </a:pPr>
            <a:fld id="{81D60167-4931-47E6-BA6A-407CBD079E47}" type="slidenum">
              <a:rPr spc="-25" dirty="0"/>
              <a:pPr marL="116205">
                <a:lnSpc>
                  <a:spcPts val="3385"/>
                </a:lnSpc>
              </a:pPr>
              <a:t>4</a:t>
            </a:fld>
            <a:endParaRPr spc="-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46805" y="6585284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2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86759" y="6557892"/>
            <a:ext cx="208279" cy="50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FFFFFF"/>
                </a:solidFill>
                <a:latin typeface="Arial Narrow"/>
                <a:cs typeface="Arial Narrow"/>
              </a:rPr>
              <a:t>5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pc="170" dirty="0" smtClean="0">
                <a:solidFill>
                  <a:srgbClr val="EE762F"/>
                </a:solidFill>
              </a:rPr>
              <a:t>Иттилоот</a:t>
            </a:r>
            <a:endParaRPr spc="125" dirty="0">
              <a:solidFill>
                <a:srgbClr val="EE762F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32966" y="1162596"/>
            <a:ext cx="5497830" cy="525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z="3450" b="1" spc="130" dirty="0" smtClean="0">
                <a:solidFill>
                  <a:srgbClr val="D73130"/>
                </a:solidFill>
                <a:latin typeface="Calibri"/>
                <a:cs typeface="Calibri"/>
              </a:rPr>
              <a:t>Иттилоот бояд</a:t>
            </a:r>
            <a:endParaRPr sz="345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17905" y="1776361"/>
            <a:ext cx="6177280" cy="767715"/>
          </a:xfrm>
          <a:custGeom>
            <a:avLst/>
            <a:gdLst/>
            <a:ahLst/>
            <a:cxnLst/>
            <a:rect l="l" t="t" r="r" b="b"/>
            <a:pathLst>
              <a:path w="6177280" h="767714">
                <a:moveTo>
                  <a:pt x="0" y="767549"/>
                </a:moveTo>
                <a:lnTo>
                  <a:pt x="6176772" y="767549"/>
                </a:lnTo>
                <a:lnTo>
                  <a:pt x="6176772" y="0"/>
                </a:lnTo>
                <a:lnTo>
                  <a:pt x="0" y="0"/>
                </a:lnTo>
                <a:lnTo>
                  <a:pt x="0" y="767549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4516" y="1792973"/>
            <a:ext cx="6088380" cy="741045"/>
          </a:xfrm>
          <a:custGeom>
            <a:avLst/>
            <a:gdLst/>
            <a:ahLst/>
            <a:cxnLst/>
            <a:rect l="l" t="t" r="r" b="b"/>
            <a:pathLst>
              <a:path w="6088380" h="741044">
                <a:moveTo>
                  <a:pt x="5732780" y="0"/>
                </a:moveTo>
                <a:lnTo>
                  <a:pt x="355600" y="0"/>
                </a:lnTo>
                <a:lnTo>
                  <a:pt x="150018" y="5556"/>
                </a:lnTo>
                <a:lnTo>
                  <a:pt x="44450" y="44450"/>
                </a:lnTo>
                <a:lnTo>
                  <a:pt x="5556" y="150018"/>
                </a:lnTo>
                <a:lnTo>
                  <a:pt x="0" y="355600"/>
                </a:lnTo>
                <a:lnTo>
                  <a:pt x="0" y="384949"/>
                </a:lnTo>
                <a:lnTo>
                  <a:pt x="5556" y="590530"/>
                </a:lnTo>
                <a:lnTo>
                  <a:pt x="44450" y="696099"/>
                </a:lnTo>
                <a:lnTo>
                  <a:pt x="150018" y="734993"/>
                </a:lnTo>
                <a:lnTo>
                  <a:pt x="355600" y="740549"/>
                </a:lnTo>
                <a:lnTo>
                  <a:pt x="5732780" y="740549"/>
                </a:lnTo>
                <a:lnTo>
                  <a:pt x="5938361" y="734993"/>
                </a:lnTo>
                <a:lnTo>
                  <a:pt x="6043930" y="696099"/>
                </a:lnTo>
                <a:lnTo>
                  <a:pt x="6082823" y="590530"/>
                </a:lnTo>
                <a:lnTo>
                  <a:pt x="6088380" y="384949"/>
                </a:lnTo>
                <a:lnTo>
                  <a:pt x="6088380" y="355600"/>
                </a:lnTo>
                <a:lnTo>
                  <a:pt x="6082823" y="150018"/>
                </a:lnTo>
                <a:lnTo>
                  <a:pt x="6043930" y="44450"/>
                </a:lnTo>
                <a:lnTo>
                  <a:pt x="5938361" y="5556"/>
                </a:lnTo>
                <a:lnTo>
                  <a:pt x="57327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4516" y="1792973"/>
            <a:ext cx="1203325" cy="741045"/>
          </a:xfrm>
          <a:custGeom>
            <a:avLst/>
            <a:gdLst/>
            <a:ahLst/>
            <a:cxnLst/>
            <a:rect l="l" t="t" r="r" b="b"/>
            <a:pathLst>
              <a:path w="1203325" h="741044">
                <a:moveTo>
                  <a:pt x="847509" y="0"/>
                </a:moveTo>
                <a:lnTo>
                  <a:pt x="355600" y="0"/>
                </a:lnTo>
                <a:lnTo>
                  <a:pt x="150018" y="5556"/>
                </a:lnTo>
                <a:lnTo>
                  <a:pt x="44450" y="44450"/>
                </a:lnTo>
                <a:lnTo>
                  <a:pt x="5556" y="150018"/>
                </a:lnTo>
                <a:lnTo>
                  <a:pt x="0" y="355600"/>
                </a:lnTo>
                <a:lnTo>
                  <a:pt x="0" y="384949"/>
                </a:lnTo>
                <a:lnTo>
                  <a:pt x="5556" y="590530"/>
                </a:lnTo>
                <a:lnTo>
                  <a:pt x="44450" y="696099"/>
                </a:lnTo>
                <a:lnTo>
                  <a:pt x="150018" y="734993"/>
                </a:lnTo>
                <a:lnTo>
                  <a:pt x="355600" y="740549"/>
                </a:lnTo>
                <a:lnTo>
                  <a:pt x="847509" y="740549"/>
                </a:lnTo>
                <a:lnTo>
                  <a:pt x="1053090" y="734993"/>
                </a:lnTo>
                <a:lnTo>
                  <a:pt x="1158659" y="696099"/>
                </a:lnTo>
                <a:lnTo>
                  <a:pt x="1197552" y="590530"/>
                </a:lnTo>
                <a:lnTo>
                  <a:pt x="1203109" y="384949"/>
                </a:lnTo>
                <a:lnTo>
                  <a:pt x="1203109" y="355600"/>
                </a:lnTo>
                <a:lnTo>
                  <a:pt x="1197552" y="150018"/>
                </a:lnTo>
                <a:lnTo>
                  <a:pt x="1158659" y="44450"/>
                </a:lnTo>
                <a:lnTo>
                  <a:pt x="1053090" y="5556"/>
                </a:lnTo>
                <a:lnTo>
                  <a:pt x="847509" y="0"/>
                </a:lnTo>
                <a:close/>
              </a:path>
            </a:pathLst>
          </a:custGeom>
          <a:solidFill>
            <a:srgbClr val="D73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17905" y="2543911"/>
            <a:ext cx="6177280" cy="767715"/>
          </a:xfrm>
          <a:custGeom>
            <a:avLst/>
            <a:gdLst/>
            <a:ahLst/>
            <a:cxnLst/>
            <a:rect l="l" t="t" r="r" b="b"/>
            <a:pathLst>
              <a:path w="6177280" h="767714">
                <a:moveTo>
                  <a:pt x="0" y="767549"/>
                </a:moveTo>
                <a:lnTo>
                  <a:pt x="6176772" y="767549"/>
                </a:lnTo>
                <a:lnTo>
                  <a:pt x="6176772" y="0"/>
                </a:lnTo>
                <a:lnTo>
                  <a:pt x="0" y="0"/>
                </a:lnTo>
                <a:lnTo>
                  <a:pt x="0" y="767549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4516" y="2560523"/>
            <a:ext cx="6088380" cy="741045"/>
          </a:xfrm>
          <a:custGeom>
            <a:avLst/>
            <a:gdLst/>
            <a:ahLst/>
            <a:cxnLst/>
            <a:rect l="l" t="t" r="r" b="b"/>
            <a:pathLst>
              <a:path w="6088380" h="741045">
                <a:moveTo>
                  <a:pt x="5732780" y="0"/>
                </a:moveTo>
                <a:lnTo>
                  <a:pt x="355600" y="0"/>
                </a:lnTo>
                <a:lnTo>
                  <a:pt x="150018" y="5556"/>
                </a:lnTo>
                <a:lnTo>
                  <a:pt x="44450" y="44450"/>
                </a:lnTo>
                <a:lnTo>
                  <a:pt x="5556" y="150018"/>
                </a:lnTo>
                <a:lnTo>
                  <a:pt x="0" y="355600"/>
                </a:lnTo>
                <a:lnTo>
                  <a:pt x="0" y="384949"/>
                </a:lnTo>
                <a:lnTo>
                  <a:pt x="5556" y="590530"/>
                </a:lnTo>
                <a:lnTo>
                  <a:pt x="44450" y="696099"/>
                </a:lnTo>
                <a:lnTo>
                  <a:pt x="150018" y="734993"/>
                </a:lnTo>
                <a:lnTo>
                  <a:pt x="355600" y="740549"/>
                </a:lnTo>
                <a:lnTo>
                  <a:pt x="5732780" y="740549"/>
                </a:lnTo>
                <a:lnTo>
                  <a:pt x="5938361" y="734993"/>
                </a:lnTo>
                <a:lnTo>
                  <a:pt x="6043930" y="696099"/>
                </a:lnTo>
                <a:lnTo>
                  <a:pt x="6082823" y="590530"/>
                </a:lnTo>
                <a:lnTo>
                  <a:pt x="6088380" y="384949"/>
                </a:lnTo>
                <a:lnTo>
                  <a:pt x="6088380" y="355600"/>
                </a:lnTo>
                <a:lnTo>
                  <a:pt x="6082823" y="150018"/>
                </a:lnTo>
                <a:lnTo>
                  <a:pt x="6043930" y="44450"/>
                </a:lnTo>
                <a:lnTo>
                  <a:pt x="5938361" y="5556"/>
                </a:lnTo>
                <a:lnTo>
                  <a:pt x="57327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4516" y="2560523"/>
            <a:ext cx="1203325" cy="741045"/>
          </a:xfrm>
          <a:custGeom>
            <a:avLst/>
            <a:gdLst/>
            <a:ahLst/>
            <a:cxnLst/>
            <a:rect l="l" t="t" r="r" b="b"/>
            <a:pathLst>
              <a:path w="1203325" h="741045">
                <a:moveTo>
                  <a:pt x="847509" y="0"/>
                </a:moveTo>
                <a:lnTo>
                  <a:pt x="355600" y="0"/>
                </a:lnTo>
                <a:lnTo>
                  <a:pt x="150018" y="5556"/>
                </a:lnTo>
                <a:lnTo>
                  <a:pt x="44450" y="44450"/>
                </a:lnTo>
                <a:lnTo>
                  <a:pt x="5556" y="150018"/>
                </a:lnTo>
                <a:lnTo>
                  <a:pt x="0" y="355600"/>
                </a:lnTo>
                <a:lnTo>
                  <a:pt x="0" y="384949"/>
                </a:lnTo>
                <a:lnTo>
                  <a:pt x="5556" y="590530"/>
                </a:lnTo>
                <a:lnTo>
                  <a:pt x="44450" y="696099"/>
                </a:lnTo>
                <a:lnTo>
                  <a:pt x="150018" y="734993"/>
                </a:lnTo>
                <a:lnTo>
                  <a:pt x="355600" y="740549"/>
                </a:lnTo>
                <a:lnTo>
                  <a:pt x="847509" y="740549"/>
                </a:lnTo>
                <a:lnTo>
                  <a:pt x="1053090" y="734993"/>
                </a:lnTo>
                <a:lnTo>
                  <a:pt x="1158659" y="696099"/>
                </a:lnTo>
                <a:lnTo>
                  <a:pt x="1197552" y="590530"/>
                </a:lnTo>
                <a:lnTo>
                  <a:pt x="1203109" y="384949"/>
                </a:lnTo>
                <a:lnTo>
                  <a:pt x="1203109" y="355600"/>
                </a:lnTo>
                <a:lnTo>
                  <a:pt x="1197552" y="150018"/>
                </a:lnTo>
                <a:lnTo>
                  <a:pt x="1158659" y="44450"/>
                </a:lnTo>
                <a:lnTo>
                  <a:pt x="1053090" y="5556"/>
                </a:lnTo>
                <a:lnTo>
                  <a:pt x="847509" y="0"/>
                </a:lnTo>
                <a:close/>
              </a:path>
            </a:pathLst>
          </a:custGeom>
          <a:solidFill>
            <a:srgbClr val="D73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7905" y="3311461"/>
            <a:ext cx="6177280" cy="767715"/>
          </a:xfrm>
          <a:custGeom>
            <a:avLst/>
            <a:gdLst/>
            <a:ahLst/>
            <a:cxnLst/>
            <a:rect l="l" t="t" r="r" b="b"/>
            <a:pathLst>
              <a:path w="6177280" h="767714">
                <a:moveTo>
                  <a:pt x="0" y="767549"/>
                </a:moveTo>
                <a:lnTo>
                  <a:pt x="6176772" y="767549"/>
                </a:lnTo>
                <a:lnTo>
                  <a:pt x="6176772" y="0"/>
                </a:lnTo>
                <a:lnTo>
                  <a:pt x="0" y="0"/>
                </a:lnTo>
                <a:lnTo>
                  <a:pt x="0" y="767549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4516" y="3328073"/>
            <a:ext cx="6088380" cy="741045"/>
          </a:xfrm>
          <a:custGeom>
            <a:avLst/>
            <a:gdLst/>
            <a:ahLst/>
            <a:cxnLst/>
            <a:rect l="l" t="t" r="r" b="b"/>
            <a:pathLst>
              <a:path w="6088380" h="741045">
                <a:moveTo>
                  <a:pt x="5732780" y="0"/>
                </a:moveTo>
                <a:lnTo>
                  <a:pt x="355600" y="0"/>
                </a:lnTo>
                <a:lnTo>
                  <a:pt x="150018" y="5556"/>
                </a:lnTo>
                <a:lnTo>
                  <a:pt x="44450" y="44450"/>
                </a:lnTo>
                <a:lnTo>
                  <a:pt x="5556" y="150018"/>
                </a:lnTo>
                <a:lnTo>
                  <a:pt x="0" y="355600"/>
                </a:lnTo>
                <a:lnTo>
                  <a:pt x="0" y="384949"/>
                </a:lnTo>
                <a:lnTo>
                  <a:pt x="5556" y="590530"/>
                </a:lnTo>
                <a:lnTo>
                  <a:pt x="44450" y="696099"/>
                </a:lnTo>
                <a:lnTo>
                  <a:pt x="150018" y="734993"/>
                </a:lnTo>
                <a:lnTo>
                  <a:pt x="355600" y="740549"/>
                </a:lnTo>
                <a:lnTo>
                  <a:pt x="5732780" y="740549"/>
                </a:lnTo>
                <a:lnTo>
                  <a:pt x="5938361" y="734993"/>
                </a:lnTo>
                <a:lnTo>
                  <a:pt x="6043930" y="696099"/>
                </a:lnTo>
                <a:lnTo>
                  <a:pt x="6082823" y="590530"/>
                </a:lnTo>
                <a:lnTo>
                  <a:pt x="6088380" y="384949"/>
                </a:lnTo>
                <a:lnTo>
                  <a:pt x="6088380" y="355600"/>
                </a:lnTo>
                <a:lnTo>
                  <a:pt x="6082823" y="150018"/>
                </a:lnTo>
                <a:lnTo>
                  <a:pt x="6043930" y="44450"/>
                </a:lnTo>
                <a:lnTo>
                  <a:pt x="5938361" y="5556"/>
                </a:lnTo>
                <a:lnTo>
                  <a:pt x="57327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4516" y="3328073"/>
            <a:ext cx="1203325" cy="741045"/>
          </a:xfrm>
          <a:custGeom>
            <a:avLst/>
            <a:gdLst/>
            <a:ahLst/>
            <a:cxnLst/>
            <a:rect l="l" t="t" r="r" b="b"/>
            <a:pathLst>
              <a:path w="1203325" h="741045">
                <a:moveTo>
                  <a:pt x="847509" y="0"/>
                </a:moveTo>
                <a:lnTo>
                  <a:pt x="355600" y="0"/>
                </a:lnTo>
                <a:lnTo>
                  <a:pt x="150018" y="5556"/>
                </a:lnTo>
                <a:lnTo>
                  <a:pt x="44450" y="44450"/>
                </a:lnTo>
                <a:lnTo>
                  <a:pt x="5556" y="150018"/>
                </a:lnTo>
                <a:lnTo>
                  <a:pt x="0" y="355600"/>
                </a:lnTo>
                <a:lnTo>
                  <a:pt x="0" y="384949"/>
                </a:lnTo>
                <a:lnTo>
                  <a:pt x="5556" y="590530"/>
                </a:lnTo>
                <a:lnTo>
                  <a:pt x="44450" y="696099"/>
                </a:lnTo>
                <a:lnTo>
                  <a:pt x="150018" y="734993"/>
                </a:lnTo>
                <a:lnTo>
                  <a:pt x="355600" y="740549"/>
                </a:lnTo>
                <a:lnTo>
                  <a:pt x="847509" y="740549"/>
                </a:lnTo>
                <a:lnTo>
                  <a:pt x="1053090" y="734993"/>
                </a:lnTo>
                <a:lnTo>
                  <a:pt x="1158659" y="696099"/>
                </a:lnTo>
                <a:lnTo>
                  <a:pt x="1197552" y="590530"/>
                </a:lnTo>
                <a:lnTo>
                  <a:pt x="1203109" y="384949"/>
                </a:lnTo>
                <a:lnTo>
                  <a:pt x="1203109" y="355600"/>
                </a:lnTo>
                <a:lnTo>
                  <a:pt x="1197552" y="150018"/>
                </a:lnTo>
                <a:lnTo>
                  <a:pt x="1158659" y="44450"/>
                </a:lnTo>
                <a:lnTo>
                  <a:pt x="1053090" y="5556"/>
                </a:lnTo>
                <a:lnTo>
                  <a:pt x="847509" y="0"/>
                </a:lnTo>
                <a:close/>
              </a:path>
            </a:pathLst>
          </a:custGeom>
          <a:solidFill>
            <a:srgbClr val="D73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17905" y="4079011"/>
            <a:ext cx="6177280" cy="767715"/>
          </a:xfrm>
          <a:custGeom>
            <a:avLst/>
            <a:gdLst/>
            <a:ahLst/>
            <a:cxnLst/>
            <a:rect l="l" t="t" r="r" b="b"/>
            <a:pathLst>
              <a:path w="6177280" h="767714">
                <a:moveTo>
                  <a:pt x="0" y="767537"/>
                </a:moveTo>
                <a:lnTo>
                  <a:pt x="6176772" y="767537"/>
                </a:lnTo>
                <a:lnTo>
                  <a:pt x="6176772" y="0"/>
                </a:lnTo>
                <a:lnTo>
                  <a:pt x="0" y="0"/>
                </a:lnTo>
                <a:lnTo>
                  <a:pt x="0" y="767537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4516" y="4095610"/>
            <a:ext cx="6088380" cy="741045"/>
          </a:xfrm>
          <a:custGeom>
            <a:avLst/>
            <a:gdLst/>
            <a:ahLst/>
            <a:cxnLst/>
            <a:rect l="l" t="t" r="r" b="b"/>
            <a:pathLst>
              <a:path w="6088380" h="741045">
                <a:moveTo>
                  <a:pt x="5732780" y="0"/>
                </a:moveTo>
                <a:lnTo>
                  <a:pt x="355600" y="0"/>
                </a:lnTo>
                <a:lnTo>
                  <a:pt x="150018" y="5556"/>
                </a:lnTo>
                <a:lnTo>
                  <a:pt x="44450" y="44450"/>
                </a:lnTo>
                <a:lnTo>
                  <a:pt x="5556" y="150018"/>
                </a:lnTo>
                <a:lnTo>
                  <a:pt x="0" y="355600"/>
                </a:lnTo>
                <a:lnTo>
                  <a:pt x="0" y="384949"/>
                </a:lnTo>
                <a:lnTo>
                  <a:pt x="5556" y="590530"/>
                </a:lnTo>
                <a:lnTo>
                  <a:pt x="44450" y="696099"/>
                </a:lnTo>
                <a:lnTo>
                  <a:pt x="150018" y="734993"/>
                </a:lnTo>
                <a:lnTo>
                  <a:pt x="355600" y="740549"/>
                </a:lnTo>
                <a:lnTo>
                  <a:pt x="5732780" y="740549"/>
                </a:lnTo>
                <a:lnTo>
                  <a:pt x="5938361" y="734993"/>
                </a:lnTo>
                <a:lnTo>
                  <a:pt x="6043930" y="696099"/>
                </a:lnTo>
                <a:lnTo>
                  <a:pt x="6082823" y="590530"/>
                </a:lnTo>
                <a:lnTo>
                  <a:pt x="6088380" y="384949"/>
                </a:lnTo>
                <a:lnTo>
                  <a:pt x="6088380" y="355600"/>
                </a:lnTo>
                <a:lnTo>
                  <a:pt x="6082823" y="150018"/>
                </a:lnTo>
                <a:lnTo>
                  <a:pt x="6043930" y="44450"/>
                </a:lnTo>
                <a:lnTo>
                  <a:pt x="5938361" y="5556"/>
                </a:lnTo>
                <a:lnTo>
                  <a:pt x="57327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4516" y="4095610"/>
            <a:ext cx="1203325" cy="741045"/>
          </a:xfrm>
          <a:custGeom>
            <a:avLst/>
            <a:gdLst/>
            <a:ahLst/>
            <a:cxnLst/>
            <a:rect l="l" t="t" r="r" b="b"/>
            <a:pathLst>
              <a:path w="1203325" h="741045">
                <a:moveTo>
                  <a:pt x="847509" y="0"/>
                </a:moveTo>
                <a:lnTo>
                  <a:pt x="355600" y="0"/>
                </a:lnTo>
                <a:lnTo>
                  <a:pt x="150018" y="5556"/>
                </a:lnTo>
                <a:lnTo>
                  <a:pt x="44450" y="44450"/>
                </a:lnTo>
                <a:lnTo>
                  <a:pt x="5556" y="150018"/>
                </a:lnTo>
                <a:lnTo>
                  <a:pt x="0" y="355600"/>
                </a:lnTo>
                <a:lnTo>
                  <a:pt x="0" y="384949"/>
                </a:lnTo>
                <a:lnTo>
                  <a:pt x="5556" y="590530"/>
                </a:lnTo>
                <a:lnTo>
                  <a:pt x="44450" y="696099"/>
                </a:lnTo>
                <a:lnTo>
                  <a:pt x="150018" y="734993"/>
                </a:lnTo>
                <a:lnTo>
                  <a:pt x="355600" y="740549"/>
                </a:lnTo>
                <a:lnTo>
                  <a:pt x="847509" y="740549"/>
                </a:lnTo>
                <a:lnTo>
                  <a:pt x="1053090" y="734993"/>
                </a:lnTo>
                <a:lnTo>
                  <a:pt x="1158659" y="696099"/>
                </a:lnTo>
                <a:lnTo>
                  <a:pt x="1197552" y="590530"/>
                </a:lnTo>
                <a:lnTo>
                  <a:pt x="1203109" y="384949"/>
                </a:lnTo>
                <a:lnTo>
                  <a:pt x="1203109" y="355600"/>
                </a:lnTo>
                <a:lnTo>
                  <a:pt x="1197552" y="150018"/>
                </a:lnTo>
                <a:lnTo>
                  <a:pt x="1158659" y="44450"/>
                </a:lnTo>
                <a:lnTo>
                  <a:pt x="1053090" y="5556"/>
                </a:lnTo>
                <a:lnTo>
                  <a:pt x="847509" y="0"/>
                </a:lnTo>
                <a:close/>
              </a:path>
            </a:pathLst>
          </a:custGeom>
          <a:solidFill>
            <a:srgbClr val="D73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17905" y="4846548"/>
            <a:ext cx="6177280" cy="767715"/>
          </a:xfrm>
          <a:custGeom>
            <a:avLst/>
            <a:gdLst/>
            <a:ahLst/>
            <a:cxnLst/>
            <a:rect l="l" t="t" r="r" b="b"/>
            <a:pathLst>
              <a:path w="6177280" h="767714">
                <a:moveTo>
                  <a:pt x="0" y="767549"/>
                </a:moveTo>
                <a:lnTo>
                  <a:pt x="6176772" y="767549"/>
                </a:lnTo>
                <a:lnTo>
                  <a:pt x="6176772" y="0"/>
                </a:lnTo>
                <a:lnTo>
                  <a:pt x="0" y="0"/>
                </a:lnTo>
                <a:lnTo>
                  <a:pt x="0" y="767549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4516" y="4863160"/>
            <a:ext cx="6088380" cy="741045"/>
          </a:xfrm>
          <a:custGeom>
            <a:avLst/>
            <a:gdLst/>
            <a:ahLst/>
            <a:cxnLst/>
            <a:rect l="l" t="t" r="r" b="b"/>
            <a:pathLst>
              <a:path w="6088380" h="741045">
                <a:moveTo>
                  <a:pt x="5732780" y="0"/>
                </a:moveTo>
                <a:lnTo>
                  <a:pt x="355600" y="0"/>
                </a:lnTo>
                <a:lnTo>
                  <a:pt x="150018" y="5556"/>
                </a:lnTo>
                <a:lnTo>
                  <a:pt x="44450" y="44450"/>
                </a:lnTo>
                <a:lnTo>
                  <a:pt x="5556" y="150018"/>
                </a:lnTo>
                <a:lnTo>
                  <a:pt x="0" y="355600"/>
                </a:lnTo>
                <a:lnTo>
                  <a:pt x="0" y="384949"/>
                </a:lnTo>
                <a:lnTo>
                  <a:pt x="5556" y="590530"/>
                </a:lnTo>
                <a:lnTo>
                  <a:pt x="44450" y="696099"/>
                </a:lnTo>
                <a:lnTo>
                  <a:pt x="150018" y="734993"/>
                </a:lnTo>
                <a:lnTo>
                  <a:pt x="355600" y="740549"/>
                </a:lnTo>
                <a:lnTo>
                  <a:pt x="5732780" y="740549"/>
                </a:lnTo>
                <a:lnTo>
                  <a:pt x="5938361" y="734993"/>
                </a:lnTo>
                <a:lnTo>
                  <a:pt x="6043930" y="696099"/>
                </a:lnTo>
                <a:lnTo>
                  <a:pt x="6082823" y="590530"/>
                </a:lnTo>
                <a:lnTo>
                  <a:pt x="6088380" y="384949"/>
                </a:lnTo>
                <a:lnTo>
                  <a:pt x="6088380" y="355600"/>
                </a:lnTo>
                <a:lnTo>
                  <a:pt x="6082823" y="150018"/>
                </a:lnTo>
                <a:lnTo>
                  <a:pt x="6043930" y="44450"/>
                </a:lnTo>
                <a:lnTo>
                  <a:pt x="5938361" y="5556"/>
                </a:lnTo>
                <a:lnTo>
                  <a:pt x="57327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4516" y="4863160"/>
            <a:ext cx="1203325" cy="741045"/>
          </a:xfrm>
          <a:custGeom>
            <a:avLst/>
            <a:gdLst/>
            <a:ahLst/>
            <a:cxnLst/>
            <a:rect l="l" t="t" r="r" b="b"/>
            <a:pathLst>
              <a:path w="1203325" h="741045">
                <a:moveTo>
                  <a:pt x="847509" y="0"/>
                </a:moveTo>
                <a:lnTo>
                  <a:pt x="355600" y="0"/>
                </a:lnTo>
                <a:lnTo>
                  <a:pt x="150018" y="5556"/>
                </a:lnTo>
                <a:lnTo>
                  <a:pt x="44450" y="44450"/>
                </a:lnTo>
                <a:lnTo>
                  <a:pt x="5556" y="150018"/>
                </a:lnTo>
                <a:lnTo>
                  <a:pt x="0" y="355600"/>
                </a:lnTo>
                <a:lnTo>
                  <a:pt x="0" y="384949"/>
                </a:lnTo>
                <a:lnTo>
                  <a:pt x="5556" y="590530"/>
                </a:lnTo>
                <a:lnTo>
                  <a:pt x="44450" y="696099"/>
                </a:lnTo>
                <a:lnTo>
                  <a:pt x="150018" y="734993"/>
                </a:lnTo>
                <a:lnTo>
                  <a:pt x="355600" y="740549"/>
                </a:lnTo>
                <a:lnTo>
                  <a:pt x="847509" y="740549"/>
                </a:lnTo>
                <a:lnTo>
                  <a:pt x="1053090" y="734993"/>
                </a:lnTo>
                <a:lnTo>
                  <a:pt x="1158659" y="696099"/>
                </a:lnTo>
                <a:lnTo>
                  <a:pt x="1197552" y="590530"/>
                </a:lnTo>
                <a:lnTo>
                  <a:pt x="1203109" y="384949"/>
                </a:lnTo>
                <a:lnTo>
                  <a:pt x="1203109" y="355600"/>
                </a:lnTo>
                <a:lnTo>
                  <a:pt x="1197552" y="150018"/>
                </a:lnTo>
                <a:lnTo>
                  <a:pt x="1158659" y="44450"/>
                </a:lnTo>
                <a:lnTo>
                  <a:pt x="1053090" y="5556"/>
                </a:lnTo>
                <a:lnTo>
                  <a:pt x="847509" y="0"/>
                </a:lnTo>
                <a:close/>
              </a:path>
            </a:pathLst>
          </a:custGeom>
          <a:solidFill>
            <a:srgbClr val="D73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17905" y="5614098"/>
            <a:ext cx="6177280" cy="767715"/>
          </a:xfrm>
          <a:custGeom>
            <a:avLst/>
            <a:gdLst/>
            <a:ahLst/>
            <a:cxnLst/>
            <a:rect l="l" t="t" r="r" b="b"/>
            <a:pathLst>
              <a:path w="6177280" h="767714">
                <a:moveTo>
                  <a:pt x="0" y="767549"/>
                </a:moveTo>
                <a:lnTo>
                  <a:pt x="6176772" y="767549"/>
                </a:lnTo>
                <a:lnTo>
                  <a:pt x="6176772" y="0"/>
                </a:lnTo>
                <a:lnTo>
                  <a:pt x="0" y="0"/>
                </a:lnTo>
                <a:lnTo>
                  <a:pt x="0" y="767549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34516" y="5630710"/>
            <a:ext cx="6088380" cy="741045"/>
          </a:xfrm>
          <a:custGeom>
            <a:avLst/>
            <a:gdLst/>
            <a:ahLst/>
            <a:cxnLst/>
            <a:rect l="l" t="t" r="r" b="b"/>
            <a:pathLst>
              <a:path w="6088380" h="741045">
                <a:moveTo>
                  <a:pt x="5732780" y="0"/>
                </a:moveTo>
                <a:lnTo>
                  <a:pt x="355600" y="0"/>
                </a:lnTo>
                <a:lnTo>
                  <a:pt x="150018" y="5556"/>
                </a:lnTo>
                <a:lnTo>
                  <a:pt x="44450" y="44450"/>
                </a:lnTo>
                <a:lnTo>
                  <a:pt x="5556" y="150018"/>
                </a:lnTo>
                <a:lnTo>
                  <a:pt x="0" y="355600"/>
                </a:lnTo>
                <a:lnTo>
                  <a:pt x="0" y="384949"/>
                </a:lnTo>
                <a:lnTo>
                  <a:pt x="5556" y="590530"/>
                </a:lnTo>
                <a:lnTo>
                  <a:pt x="44450" y="696099"/>
                </a:lnTo>
                <a:lnTo>
                  <a:pt x="150018" y="734993"/>
                </a:lnTo>
                <a:lnTo>
                  <a:pt x="355600" y="740549"/>
                </a:lnTo>
                <a:lnTo>
                  <a:pt x="5732780" y="740549"/>
                </a:lnTo>
                <a:lnTo>
                  <a:pt x="5938361" y="734993"/>
                </a:lnTo>
                <a:lnTo>
                  <a:pt x="6043930" y="696099"/>
                </a:lnTo>
                <a:lnTo>
                  <a:pt x="6082823" y="590530"/>
                </a:lnTo>
                <a:lnTo>
                  <a:pt x="6088380" y="384949"/>
                </a:lnTo>
                <a:lnTo>
                  <a:pt x="6088380" y="355600"/>
                </a:lnTo>
                <a:lnTo>
                  <a:pt x="6082823" y="150018"/>
                </a:lnTo>
                <a:lnTo>
                  <a:pt x="6043930" y="44450"/>
                </a:lnTo>
                <a:lnTo>
                  <a:pt x="5938361" y="5556"/>
                </a:lnTo>
                <a:lnTo>
                  <a:pt x="57327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4516" y="5630710"/>
            <a:ext cx="1203325" cy="741045"/>
          </a:xfrm>
          <a:custGeom>
            <a:avLst/>
            <a:gdLst/>
            <a:ahLst/>
            <a:cxnLst/>
            <a:rect l="l" t="t" r="r" b="b"/>
            <a:pathLst>
              <a:path w="1203325" h="741045">
                <a:moveTo>
                  <a:pt x="847509" y="0"/>
                </a:moveTo>
                <a:lnTo>
                  <a:pt x="355600" y="0"/>
                </a:lnTo>
                <a:lnTo>
                  <a:pt x="150018" y="5556"/>
                </a:lnTo>
                <a:lnTo>
                  <a:pt x="44450" y="44450"/>
                </a:lnTo>
                <a:lnTo>
                  <a:pt x="5556" y="150018"/>
                </a:lnTo>
                <a:lnTo>
                  <a:pt x="0" y="355600"/>
                </a:lnTo>
                <a:lnTo>
                  <a:pt x="0" y="384949"/>
                </a:lnTo>
                <a:lnTo>
                  <a:pt x="5556" y="590530"/>
                </a:lnTo>
                <a:lnTo>
                  <a:pt x="44450" y="696099"/>
                </a:lnTo>
                <a:lnTo>
                  <a:pt x="150018" y="734993"/>
                </a:lnTo>
                <a:lnTo>
                  <a:pt x="355600" y="740549"/>
                </a:lnTo>
                <a:lnTo>
                  <a:pt x="847509" y="740549"/>
                </a:lnTo>
                <a:lnTo>
                  <a:pt x="1053090" y="734993"/>
                </a:lnTo>
                <a:lnTo>
                  <a:pt x="1158659" y="696099"/>
                </a:lnTo>
                <a:lnTo>
                  <a:pt x="1197552" y="590530"/>
                </a:lnTo>
                <a:lnTo>
                  <a:pt x="1203109" y="384949"/>
                </a:lnTo>
                <a:lnTo>
                  <a:pt x="1203109" y="355600"/>
                </a:lnTo>
                <a:lnTo>
                  <a:pt x="1197552" y="150018"/>
                </a:lnTo>
                <a:lnTo>
                  <a:pt x="1158659" y="44450"/>
                </a:lnTo>
                <a:lnTo>
                  <a:pt x="1053090" y="5556"/>
                </a:lnTo>
                <a:lnTo>
                  <a:pt x="847509" y="0"/>
                </a:lnTo>
                <a:close/>
              </a:path>
            </a:pathLst>
          </a:custGeom>
          <a:solidFill>
            <a:srgbClr val="D73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17905" y="6381648"/>
            <a:ext cx="6177280" cy="828040"/>
          </a:xfrm>
          <a:custGeom>
            <a:avLst/>
            <a:gdLst/>
            <a:ahLst/>
            <a:cxnLst/>
            <a:rect l="l" t="t" r="r" b="b"/>
            <a:pathLst>
              <a:path w="6177280" h="828040">
                <a:moveTo>
                  <a:pt x="0" y="0"/>
                </a:moveTo>
                <a:lnTo>
                  <a:pt x="6176772" y="0"/>
                </a:lnTo>
                <a:lnTo>
                  <a:pt x="6176772" y="827531"/>
                </a:lnTo>
                <a:lnTo>
                  <a:pt x="0" y="827531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4516" y="6398257"/>
            <a:ext cx="6088380" cy="741045"/>
          </a:xfrm>
          <a:custGeom>
            <a:avLst/>
            <a:gdLst/>
            <a:ahLst/>
            <a:cxnLst/>
            <a:rect l="l" t="t" r="r" b="b"/>
            <a:pathLst>
              <a:path w="6088380" h="741045">
                <a:moveTo>
                  <a:pt x="5732780" y="0"/>
                </a:moveTo>
                <a:lnTo>
                  <a:pt x="355600" y="0"/>
                </a:lnTo>
                <a:lnTo>
                  <a:pt x="150018" y="5556"/>
                </a:lnTo>
                <a:lnTo>
                  <a:pt x="44450" y="44450"/>
                </a:lnTo>
                <a:lnTo>
                  <a:pt x="5556" y="150018"/>
                </a:lnTo>
                <a:lnTo>
                  <a:pt x="0" y="355600"/>
                </a:lnTo>
                <a:lnTo>
                  <a:pt x="0" y="384949"/>
                </a:lnTo>
                <a:lnTo>
                  <a:pt x="5556" y="590530"/>
                </a:lnTo>
                <a:lnTo>
                  <a:pt x="44450" y="696099"/>
                </a:lnTo>
                <a:lnTo>
                  <a:pt x="150018" y="734993"/>
                </a:lnTo>
                <a:lnTo>
                  <a:pt x="355600" y="740549"/>
                </a:lnTo>
                <a:lnTo>
                  <a:pt x="5732780" y="740549"/>
                </a:lnTo>
                <a:lnTo>
                  <a:pt x="5938361" y="734993"/>
                </a:lnTo>
                <a:lnTo>
                  <a:pt x="6043930" y="696099"/>
                </a:lnTo>
                <a:lnTo>
                  <a:pt x="6082823" y="590530"/>
                </a:lnTo>
                <a:lnTo>
                  <a:pt x="6088380" y="384949"/>
                </a:lnTo>
                <a:lnTo>
                  <a:pt x="6088380" y="355600"/>
                </a:lnTo>
                <a:lnTo>
                  <a:pt x="6082823" y="150018"/>
                </a:lnTo>
                <a:lnTo>
                  <a:pt x="6043930" y="44450"/>
                </a:lnTo>
                <a:lnTo>
                  <a:pt x="5938361" y="5556"/>
                </a:lnTo>
                <a:lnTo>
                  <a:pt x="57327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34516" y="6398257"/>
            <a:ext cx="1203325" cy="741045"/>
          </a:xfrm>
          <a:custGeom>
            <a:avLst/>
            <a:gdLst/>
            <a:ahLst/>
            <a:cxnLst/>
            <a:rect l="l" t="t" r="r" b="b"/>
            <a:pathLst>
              <a:path w="1203325" h="741045">
                <a:moveTo>
                  <a:pt x="847509" y="0"/>
                </a:moveTo>
                <a:lnTo>
                  <a:pt x="355600" y="0"/>
                </a:lnTo>
                <a:lnTo>
                  <a:pt x="150018" y="5556"/>
                </a:lnTo>
                <a:lnTo>
                  <a:pt x="44450" y="44450"/>
                </a:lnTo>
                <a:lnTo>
                  <a:pt x="5556" y="150018"/>
                </a:lnTo>
                <a:lnTo>
                  <a:pt x="0" y="355600"/>
                </a:lnTo>
                <a:lnTo>
                  <a:pt x="0" y="384949"/>
                </a:lnTo>
                <a:lnTo>
                  <a:pt x="5556" y="590530"/>
                </a:lnTo>
                <a:lnTo>
                  <a:pt x="44450" y="696099"/>
                </a:lnTo>
                <a:lnTo>
                  <a:pt x="150018" y="734993"/>
                </a:lnTo>
                <a:lnTo>
                  <a:pt x="355600" y="740549"/>
                </a:lnTo>
                <a:lnTo>
                  <a:pt x="847509" y="740549"/>
                </a:lnTo>
                <a:lnTo>
                  <a:pt x="1053090" y="734993"/>
                </a:lnTo>
                <a:lnTo>
                  <a:pt x="1158659" y="696099"/>
                </a:lnTo>
                <a:lnTo>
                  <a:pt x="1197552" y="590530"/>
                </a:lnTo>
                <a:lnTo>
                  <a:pt x="1203109" y="384949"/>
                </a:lnTo>
                <a:lnTo>
                  <a:pt x="1203109" y="355600"/>
                </a:lnTo>
                <a:lnTo>
                  <a:pt x="1197552" y="150018"/>
                </a:lnTo>
                <a:lnTo>
                  <a:pt x="1158659" y="44450"/>
                </a:lnTo>
                <a:lnTo>
                  <a:pt x="1053090" y="5556"/>
                </a:lnTo>
                <a:lnTo>
                  <a:pt x="847509" y="0"/>
                </a:lnTo>
                <a:close/>
              </a:path>
            </a:pathLst>
          </a:custGeom>
          <a:solidFill>
            <a:srgbClr val="D73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514409" y="1630723"/>
            <a:ext cx="4432491" cy="5492145"/>
          </a:xfrm>
          <a:prstGeom prst="rect">
            <a:avLst/>
          </a:prstGeom>
        </p:spPr>
        <p:txBody>
          <a:bodyPr vert="horz" wrap="square" lIns="0" tIns="2438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920"/>
              </a:spcBef>
            </a:pPr>
            <a:r>
              <a:rPr lang="tg-Cyrl-TJ" sz="3450" spc="55" dirty="0">
                <a:solidFill>
                  <a:srgbClr val="D73030"/>
                </a:solidFill>
                <a:latin typeface="Calibri"/>
                <a:cs typeface="Calibri"/>
              </a:rPr>
              <a:t>д</a:t>
            </a:r>
            <a:r>
              <a:rPr lang="tg-Cyrl-TJ" sz="3450" spc="55" dirty="0" smtClean="0">
                <a:solidFill>
                  <a:srgbClr val="D73030"/>
                </a:solidFill>
                <a:latin typeface="Calibri"/>
                <a:cs typeface="Calibri"/>
              </a:rPr>
              <a:t>уруст </a:t>
            </a:r>
            <a:endParaRPr sz="3450" dirty="0">
              <a:latin typeface="Calibri"/>
              <a:cs typeface="Calibri"/>
            </a:endParaRPr>
          </a:p>
          <a:p>
            <a:pPr>
              <a:lnSpc>
                <a:spcPct val="146000"/>
              </a:lnSpc>
              <a:spcBef>
                <a:spcPts val="114"/>
              </a:spcBef>
            </a:pPr>
            <a:r>
              <a:rPr lang="tg-Cyrl-TJ" sz="3450" spc="65" dirty="0" err="1">
                <a:solidFill>
                  <a:srgbClr val="D73030"/>
                </a:solidFill>
                <a:latin typeface="Calibri"/>
                <a:cs typeface="Calibri"/>
              </a:rPr>
              <a:t>а</a:t>
            </a:r>
            <a:r>
              <a:rPr sz="3450" spc="65" dirty="0" err="1" smtClean="0">
                <a:solidFill>
                  <a:srgbClr val="D73030"/>
                </a:solidFill>
                <a:latin typeface="Calibri"/>
                <a:cs typeface="Calibri"/>
              </a:rPr>
              <a:t>ктуал</a:t>
            </a:r>
            <a:r>
              <a:rPr lang="tg-Cyrl-TJ" sz="3450" spc="65" dirty="0" smtClean="0">
                <a:solidFill>
                  <a:srgbClr val="D73030"/>
                </a:solidFill>
                <a:latin typeface="Calibri"/>
                <a:cs typeface="Calibri"/>
              </a:rPr>
              <a:t>ӣ</a:t>
            </a:r>
            <a:r>
              <a:rPr sz="3450" spc="65" dirty="0" smtClean="0">
                <a:solidFill>
                  <a:srgbClr val="D73030"/>
                </a:solidFill>
                <a:latin typeface="Calibri"/>
                <a:cs typeface="Calibri"/>
              </a:rPr>
              <a:t>  </a:t>
            </a:r>
            <a:endParaRPr lang="tg-Cyrl-TJ" sz="3450" spc="65" dirty="0" smtClean="0">
              <a:solidFill>
                <a:srgbClr val="D73030"/>
              </a:solidFill>
              <a:latin typeface="Calibri"/>
              <a:cs typeface="Calibri"/>
            </a:endParaRPr>
          </a:p>
          <a:p>
            <a:pPr>
              <a:lnSpc>
                <a:spcPct val="146000"/>
              </a:lnSpc>
              <a:spcBef>
                <a:spcPts val="114"/>
              </a:spcBef>
            </a:pPr>
            <a:r>
              <a:rPr lang="tg-Cyrl-TJ" sz="3450" spc="60" dirty="0" smtClean="0">
                <a:solidFill>
                  <a:srgbClr val="D73030"/>
                </a:solidFill>
                <a:latin typeface="Calibri"/>
                <a:cs typeface="Calibri"/>
              </a:rPr>
              <a:t>о</a:t>
            </a:r>
            <a:r>
              <a:rPr sz="3450" spc="60" dirty="0" err="1" smtClean="0">
                <a:solidFill>
                  <a:srgbClr val="D73030"/>
                </a:solidFill>
                <a:latin typeface="Calibri"/>
                <a:cs typeface="Calibri"/>
              </a:rPr>
              <a:t>ператив</a:t>
            </a:r>
            <a:r>
              <a:rPr lang="tg-Cyrl-TJ" sz="3450" spc="60" dirty="0" smtClean="0">
                <a:solidFill>
                  <a:srgbClr val="D73030"/>
                </a:solidFill>
                <a:latin typeface="Calibri"/>
                <a:cs typeface="Calibri"/>
              </a:rPr>
              <a:t>ӣ (саривақтӣ)</a:t>
            </a:r>
            <a:r>
              <a:rPr sz="3450" spc="60" dirty="0" smtClean="0">
                <a:solidFill>
                  <a:srgbClr val="D73030"/>
                </a:solidFill>
                <a:latin typeface="Calibri"/>
                <a:cs typeface="Calibri"/>
              </a:rPr>
              <a:t>  </a:t>
            </a:r>
            <a:r>
              <a:rPr lang="tg-Cyrl-TJ" sz="3450" spc="55" dirty="0">
                <a:solidFill>
                  <a:srgbClr val="D73030"/>
                </a:solidFill>
                <a:latin typeface="Calibri"/>
                <a:cs typeface="Calibri"/>
              </a:rPr>
              <a:t>ф</a:t>
            </a:r>
            <a:r>
              <a:rPr lang="tg-Cyrl-TJ" sz="3450" spc="55" dirty="0" smtClean="0">
                <a:solidFill>
                  <a:srgbClr val="D73030"/>
                </a:solidFill>
                <a:latin typeface="Calibri"/>
                <a:cs typeface="Calibri"/>
              </a:rPr>
              <a:t>аҳмо</a:t>
            </a:r>
            <a:endParaRPr lang="tg-Cyrl-TJ" sz="3450" spc="55" dirty="0">
              <a:solidFill>
                <a:srgbClr val="D73030"/>
              </a:solidFill>
              <a:latin typeface="Calibri"/>
              <a:cs typeface="Calibri"/>
            </a:endParaRPr>
          </a:p>
          <a:p>
            <a:pPr>
              <a:lnSpc>
                <a:spcPct val="146000"/>
              </a:lnSpc>
              <a:spcBef>
                <a:spcPts val="114"/>
              </a:spcBef>
            </a:pPr>
            <a:r>
              <a:rPr sz="3450" spc="55" dirty="0" smtClean="0">
                <a:solidFill>
                  <a:srgbClr val="D73030"/>
                </a:solidFill>
                <a:latin typeface="Calibri"/>
                <a:cs typeface="Calibri"/>
              </a:rPr>
              <a:t> </a:t>
            </a:r>
            <a:r>
              <a:rPr lang="tg-Cyrl-TJ" sz="3450" spc="55" dirty="0" smtClean="0">
                <a:solidFill>
                  <a:srgbClr val="D73030"/>
                </a:solidFill>
                <a:latin typeface="Calibri"/>
                <a:cs typeface="Calibri"/>
              </a:rPr>
              <a:t>п</a:t>
            </a:r>
            <a:r>
              <a:rPr lang="tg-Cyrl-TJ" sz="3450" spc="50" dirty="0" smtClean="0">
                <a:solidFill>
                  <a:srgbClr val="D73030"/>
                </a:solidFill>
                <a:latin typeface="Calibri"/>
                <a:cs typeface="Calibri"/>
              </a:rPr>
              <a:t>урра</a:t>
            </a:r>
            <a:r>
              <a:rPr sz="3450" spc="50" dirty="0" smtClean="0">
                <a:solidFill>
                  <a:srgbClr val="D73030"/>
                </a:solidFill>
                <a:latin typeface="Calibri"/>
                <a:cs typeface="Calibri"/>
              </a:rPr>
              <a:t>  </a:t>
            </a:r>
            <a:endParaRPr lang="tg-Cyrl-TJ" sz="3450" spc="50" dirty="0" smtClean="0">
              <a:solidFill>
                <a:srgbClr val="D73030"/>
              </a:solidFill>
              <a:latin typeface="Calibri"/>
              <a:cs typeface="Calibri"/>
            </a:endParaRPr>
          </a:p>
          <a:p>
            <a:pPr>
              <a:lnSpc>
                <a:spcPct val="146000"/>
              </a:lnSpc>
              <a:spcBef>
                <a:spcPts val="114"/>
              </a:spcBef>
            </a:pPr>
            <a:r>
              <a:rPr lang="tg-Cyrl-TJ" sz="3450" spc="45" dirty="0" smtClean="0">
                <a:solidFill>
                  <a:srgbClr val="D73030"/>
                </a:solidFill>
                <a:latin typeface="Calibri"/>
                <a:cs typeface="Calibri"/>
              </a:rPr>
              <a:t>муосир</a:t>
            </a:r>
            <a:r>
              <a:rPr sz="3450" spc="50" dirty="0" smtClean="0">
                <a:solidFill>
                  <a:srgbClr val="D73030"/>
                </a:solidFill>
                <a:latin typeface="Calibri"/>
                <a:cs typeface="Calibri"/>
              </a:rPr>
              <a:t>  </a:t>
            </a:r>
            <a:endParaRPr lang="tg-Cyrl-TJ" sz="3450" spc="50" dirty="0" smtClean="0">
              <a:solidFill>
                <a:srgbClr val="D73030"/>
              </a:solidFill>
              <a:latin typeface="Calibri"/>
              <a:cs typeface="Calibri"/>
            </a:endParaRPr>
          </a:p>
          <a:p>
            <a:pPr>
              <a:lnSpc>
                <a:spcPct val="146000"/>
              </a:lnSpc>
              <a:spcBef>
                <a:spcPts val="114"/>
              </a:spcBef>
            </a:pPr>
            <a:r>
              <a:rPr lang="tg-Cyrl-TJ" sz="3450" spc="10" dirty="0">
                <a:solidFill>
                  <a:srgbClr val="D73030"/>
                </a:solidFill>
                <a:latin typeface="Calibri"/>
                <a:cs typeface="Calibri"/>
              </a:rPr>
              <a:t>а</a:t>
            </a:r>
            <a:r>
              <a:rPr lang="tg-Cyrl-TJ" sz="3450" spc="10" dirty="0" smtClean="0">
                <a:solidFill>
                  <a:srgbClr val="D73030"/>
                </a:solidFill>
                <a:latin typeface="Calibri"/>
                <a:cs typeface="Calibri"/>
              </a:rPr>
              <a:t>ниқ  </a:t>
            </a:r>
            <a:r>
              <a:rPr lang="tg-Cyrl-TJ" sz="3450" b="1" spc="10" dirty="0" smtClean="0">
                <a:solidFill>
                  <a:srgbClr val="D73030"/>
                </a:solidFill>
                <a:latin typeface="Calibri"/>
                <a:cs typeface="Calibri"/>
              </a:rPr>
              <a:t>бошад.</a:t>
            </a:r>
            <a:endParaRPr sz="3450" b="1" dirty="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81810" y="1738998"/>
            <a:ext cx="302260" cy="543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30"/>
              </a:lnSpc>
            </a:pPr>
            <a:r>
              <a:rPr sz="5350" b="1" spc="-65" dirty="0">
                <a:solidFill>
                  <a:srgbClr val="FFFFFF"/>
                </a:solidFill>
                <a:latin typeface="Arial Narrow"/>
                <a:cs typeface="Arial Narrow"/>
              </a:rPr>
              <a:t>1</a:t>
            </a:r>
            <a:endParaRPr sz="5350">
              <a:latin typeface="Arial Narrow"/>
              <a:cs typeface="Arial Narrow"/>
            </a:endParaRPr>
          </a:p>
          <a:p>
            <a:pPr>
              <a:lnSpc>
                <a:spcPts val="6045"/>
              </a:lnSpc>
            </a:pPr>
            <a:r>
              <a:rPr sz="5350" b="1" spc="-65" dirty="0">
                <a:solidFill>
                  <a:srgbClr val="FFFFFF"/>
                </a:solidFill>
                <a:latin typeface="Arial Narrow"/>
                <a:cs typeface="Arial Narrow"/>
              </a:rPr>
              <a:t>2</a:t>
            </a:r>
            <a:endParaRPr sz="5350">
              <a:latin typeface="Arial Narrow"/>
              <a:cs typeface="Arial Narrow"/>
            </a:endParaRPr>
          </a:p>
          <a:p>
            <a:pPr>
              <a:lnSpc>
                <a:spcPts val="6045"/>
              </a:lnSpc>
            </a:pPr>
            <a:r>
              <a:rPr sz="5350" b="1" spc="-65" dirty="0">
                <a:solidFill>
                  <a:srgbClr val="FFFFFF"/>
                </a:solidFill>
                <a:latin typeface="Arial Narrow"/>
                <a:cs typeface="Arial Narrow"/>
              </a:rPr>
              <a:t>3</a:t>
            </a:r>
            <a:endParaRPr sz="5350">
              <a:latin typeface="Arial Narrow"/>
              <a:cs typeface="Arial Narrow"/>
            </a:endParaRPr>
          </a:p>
          <a:p>
            <a:pPr>
              <a:lnSpc>
                <a:spcPts val="6045"/>
              </a:lnSpc>
            </a:pPr>
            <a:r>
              <a:rPr sz="5350" b="1" spc="-65" dirty="0">
                <a:solidFill>
                  <a:srgbClr val="FFFFFF"/>
                </a:solidFill>
                <a:latin typeface="Arial Narrow"/>
                <a:cs typeface="Arial Narrow"/>
              </a:rPr>
              <a:t>4</a:t>
            </a:r>
            <a:endParaRPr sz="5350">
              <a:latin typeface="Arial Narrow"/>
              <a:cs typeface="Arial Narrow"/>
            </a:endParaRPr>
          </a:p>
          <a:p>
            <a:pPr>
              <a:lnSpc>
                <a:spcPts val="6045"/>
              </a:lnSpc>
            </a:pPr>
            <a:r>
              <a:rPr sz="5350" b="1" spc="-65" dirty="0">
                <a:solidFill>
                  <a:srgbClr val="FFFFFF"/>
                </a:solidFill>
                <a:latin typeface="Arial Narrow"/>
                <a:cs typeface="Arial Narrow"/>
              </a:rPr>
              <a:t>5</a:t>
            </a:r>
            <a:endParaRPr sz="5350">
              <a:latin typeface="Arial Narrow"/>
              <a:cs typeface="Arial Narrow"/>
            </a:endParaRPr>
          </a:p>
          <a:p>
            <a:pPr>
              <a:lnSpc>
                <a:spcPts val="6045"/>
              </a:lnSpc>
            </a:pPr>
            <a:r>
              <a:rPr sz="5350" b="1" spc="-65" dirty="0">
                <a:solidFill>
                  <a:srgbClr val="FFFFFF"/>
                </a:solidFill>
                <a:latin typeface="Arial Narrow"/>
                <a:cs typeface="Arial Narrow"/>
              </a:rPr>
              <a:t>6</a:t>
            </a:r>
            <a:endParaRPr sz="5350">
              <a:latin typeface="Arial Narrow"/>
              <a:cs typeface="Arial Narrow"/>
            </a:endParaRPr>
          </a:p>
          <a:p>
            <a:pPr>
              <a:lnSpc>
                <a:spcPts val="6230"/>
              </a:lnSpc>
            </a:pPr>
            <a:r>
              <a:rPr sz="5350" b="1" spc="-65" dirty="0">
                <a:solidFill>
                  <a:srgbClr val="FFFFFF"/>
                </a:solidFill>
                <a:latin typeface="Arial Narrow"/>
                <a:cs typeface="Arial Narrow"/>
              </a:rPr>
              <a:t>7</a:t>
            </a:r>
            <a:endParaRPr sz="5350">
              <a:latin typeface="Arial Narrow"/>
              <a:cs typeface="Arial Narrow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EF77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58152" y="12"/>
            <a:ext cx="3933850" cy="7559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2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4500" y="333375"/>
            <a:ext cx="6327140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315335" algn="l"/>
              </a:tabLst>
            </a:pPr>
            <a:r>
              <a:rPr lang="tg-Cyrl-TJ" spc="185" dirty="0" smtClean="0">
                <a:solidFill>
                  <a:srgbClr val="EE762F"/>
                </a:solidFill>
              </a:rPr>
              <a:t>Иттилои обективӣ</a:t>
            </a:r>
            <a:endParaRPr spc="125" dirty="0">
              <a:solidFill>
                <a:srgbClr val="EE762F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1233652"/>
            <a:ext cx="7340600" cy="5593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97510">
              <a:lnSpc>
                <a:spcPct val="100000"/>
              </a:lnSpc>
            </a:pPr>
            <a:r>
              <a:rPr lang="tg-Cyrl-TJ" sz="3100" b="1" spc="114" dirty="0" smtClean="0">
                <a:solidFill>
                  <a:srgbClr val="1D1D1B"/>
                </a:solidFill>
                <a:latin typeface="Calibri"/>
                <a:cs typeface="Calibri"/>
              </a:rPr>
              <a:t>Иттилоъ обективӣ</a:t>
            </a:r>
            <a:r>
              <a:rPr sz="3100" spc="114" dirty="0" smtClean="0">
                <a:solidFill>
                  <a:srgbClr val="1D1D1B"/>
                </a:solidFill>
                <a:latin typeface="Calibri"/>
                <a:cs typeface="Calibri"/>
              </a:rPr>
              <a:t>, </a:t>
            </a:r>
            <a:r>
              <a:rPr lang="tg-Cyrl-TJ" sz="3100" spc="114" dirty="0" smtClean="0">
                <a:solidFill>
                  <a:srgbClr val="1D1D1B"/>
                </a:solidFill>
                <a:latin typeface="Calibri"/>
                <a:cs typeface="Calibri"/>
              </a:rPr>
              <a:t>ҳисобида мешавад, агар он аз фикру ақида ва ё қазияи ягон шахс вобаста набошад. </a:t>
            </a:r>
            <a:endParaRPr sz="3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tg-Cyrl-TJ" sz="3000" b="1" i="1" spc="-225" dirty="0" smtClean="0">
                <a:solidFill>
                  <a:srgbClr val="1D1D1B"/>
                </a:solidFill>
                <a:latin typeface="Century Gothic"/>
                <a:cs typeface="Century Gothic"/>
              </a:rPr>
              <a:t>Мисол</a:t>
            </a:r>
            <a:r>
              <a:rPr sz="3000" b="1" i="1" spc="-225" dirty="0" smtClean="0">
                <a:solidFill>
                  <a:srgbClr val="1D1D1B"/>
                </a:solidFill>
                <a:latin typeface="Century Gothic"/>
                <a:cs typeface="Century Gothic"/>
              </a:rPr>
              <a:t>:</a:t>
            </a:r>
            <a:endParaRPr sz="30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 dirty="0">
              <a:latin typeface="Times New Roman"/>
              <a:cs typeface="Times New Roman"/>
            </a:endParaRPr>
          </a:p>
          <a:p>
            <a:pPr marL="12700" marR="476884">
              <a:lnSpc>
                <a:spcPct val="100000"/>
              </a:lnSpc>
            </a:pPr>
            <a:r>
              <a:rPr lang="tg-Cyrl-TJ" sz="3000" spc="30" dirty="0" smtClean="0">
                <a:solidFill>
                  <a:srgbClr val="1D1D1B"/>
                </a:solidFill>
                <a:latin typeface="Calibri"/>
                <a:cs typeface="Calibri"/>
              </a:rPr>
              <a:t>Хабари</a:t>
            </a:r>
            <a:r>
              <a:rPr sz="3000" spc="30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3000" i="1" spc="-95" dirty="0" smtClean="0">
                <a:solidFill>
                  <a:srgbClr val="1D1D1B"/>
                </a:solidFill>
                <a:latin typeface="Calibri"/>
                <a:cs typeface="Calibri"/>
              </a:rPr>
              <a:t>«</a:t>
            </a:r>
            <a:r>
              <a:rPr lang="tg-Cyrl-TJ" sz="3000" i="1" spc="-95" dirty="0" smtClean="0">
                <a:solidFill>
                  <a:srgbClr val="1D1D1B"/>
                </a:solidFill>
                <a:latin typeface="Calibri"/>
                <a:cs typeface="Calibri"/>
              </a:rPr>
              <a:t>Дар кӯча ҳаво гарм аст</a:t>
            </a:r>
            <a:r>
              <a:rPr sz="3000" i="1" spc="-45" dirty="0" smtClean="0">
                <a:solidFill>
                  <a:srgbClr val="1D1D1B"/>
                </a:solidFill>
                <a:latin typeface="Calibri"/>
                <a:cs typeface="Calibri"/>
              </a:rPr>
              <a:t>» </a:t>
            </a:r>
            <a:r>
              <a:rPr lang="tg-Cyrl-TJ" sz="3000" spc="30" dirty="0" smtClean="0">
                <a:solidFill>
                  <a:srgbClr val="1D1D1B"/>
                </a:solidFill>
                <a:latin typeface="Calibri"/>
                <a:cs typeface="Calibri"/>
              </a:rPr>
              <a:t>дар худ ақидаи субекивӣ дорад</a:t>
            </a:r>
            <a:r>
              <a:rPr sz="3000" spc="5" dirty="0" smtClean="0">
                <a:solidFill>
                  <a:srgbClr val="1D1D1B"/>
                </a:solidFill>
                <a:latin typeface="Calibri"/>
                <a:cs typeface="Calibri"/>
              </a:rPr>
              <a:t>,  </a:t>
            </a:r>
            <a:r>
              <a:rPr lang="tg-Cyrl-TJ" sz="3000" spc="5" dirty="0" smtClean="0">
                <a:solidFill>
                  <a:srgbClr val="1D1D1B"/>
                </a:solidFill>
                <a:latin typeface="Calibri"/>
                <a:cs typeface="Calibri"/>
              </a:rPr>
              <a:t>хабари </a:t>
            </a:r>
            <a:r>
              <a:rPr sz="3000" i="1" spc="-95" dirty="0" smtClean="0">
                <a:solidFill>
                  <a:srgbClr val="1D1D1B"/>
                </a:solidFill>
                <a:latin typeface="Calibri"/>
                <a:cs typeface="Calibri"/>
              </a:rPr>
              <a:t>«</a:t>
            </a:r>
            <a:r>
              <a:rPr lang="tg-Cyrl-TJ" sz="3000" i="1" spc="-95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lang="tg-Cyrl-TJ" sz="3000" i="1" spc="-95" dirty="0" smtClean="0">
                <a:solidFill>
                  <a:srgbClr val="1D1D1B"/>
                </a:solidFill>
                <a:latin typeface="Calibri"/>
                <a:cs typeface="Calibri"/>
              </a:rPr>
              <a:t>ар кӯча </a:t>
            </a:r>
            <a:r>
              <a:rPr sz="3000" i="1" spc="-75" dirty="0" smtClean="0">
                <a:solidFill>
                  <a:srgbClr val="1D1D1B"/>
                </a:solidFill>
                <a:latin typeface="Calibri"/>
                <a:cs typeface="Calibri"/>
              </a:rPr>
              <a:t>22°С</a:t>
            </a:r>
            <a:r>
              <a:rPr sz="3000" i="1" spc="-75" dirty="0">
                <a:solidFill>
                  <a:srgbClr val="1D1D1B"/>
                </a:solidFill>
                <a:latin typeface="Calibri"/>
                <a:cs typeface="Calibri"/>
              </a:rPr>
              <a:t>»</a:t>
            </a:r>
            <a:r>
              <a:rPr sz="3000" i="1" spc="-38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3000" spc="5" dirty="0" smtClean="0">
                <a:solidFill>
                  <a:srgbClr val="1D1D1B"/>
                </a:solidFill>
                <a:latin typeface="Calibri"/>
                <a:cs typeface="Calibri"/>
              </a:rPr>
              <a:t>–</a:t>
            </a:r>
            <a:r>
              <a:rPr lang="tg-Cyrl-TJ" sz="3000" dirty="0" smtClean="0">
                <a:latin typeface="Calibri"/>
                <a:cs typeface="Calibri"/>
              </a:rPr>
              <a:t> </a:t>
            </a:r>
            <a:r>
              <a:rPr lang="tg-Cyrl-TJ" sz="3000" spc="35" dirty="0" smtClean="0">
                <a:solidFill>
                  <a:srgbClr val="1D1D1B"/>
                </a:solidFill>
                <a:latin typeface="Calibri"/>
                <a:cs typeface="Calibri"/>
              </a:rPr>
              <a:t>характери объективӣ дорад</a:t>
            </a:r>
            <a:r>
              <a:rPr sz="3000" spc="35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3000" spc="5" dirty="0">
                <a:solidFill>
                  <a:srgbClr val="1D1D1B"/>
                </a:solidFill>
                <a:latin typeface="Calibri"/>
                <a:cs typeface="Calibri"/>
              </a:rPr>
              <a:t>– </a:t>
            </a:r>
            <a:r>
              <a:rPr lang="tg-Cyrl-TJ" sz="3000" spc="35" dirty="0" smtClean="0">
                <a:solidFill>
                  <a:srgbClr val="1D1D1B"/>
                </a:solidFill>
                <a:latin typeface="Calibri"/>
                <a:cs typeface="Calibri"/>
              </a:rPr>
              <a:t>ин факт аст</a:t>
            </a:r>
            <a:r>
              <a:rPr sz="3000" spc="-30" dirty="0" smtClean="0">
                <a:solidFill>
                  <a:srgbClr val="1D1D1B"/>
                </a:solidFill>
                <a:latin typeface="Calibri"/>
                <a:cs typeface="Calibri"/>
              </a:rPr>
              <a:t>, </a:t>
            </a:r>
            <a:r>
              <a:rPr lang="tg-Cyrl-TJ" sz="3000" spc="40" dirty="0" smtClean="0">
                <a:solidFill>
                  <a:srgbClr val="1D1D1B"/>
                </a:solidFill>
                <a:latin typeface="Calibri"/>
                <a:cs typeface="Calibri"/>
              </a:rPr>
              <a:t>ба шарте, ки</a:t>
            </a:r>
            <a:r>
              <a:rPr sz="3000" spc="-250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3000" spc="15" dirty="0" err="1">
                <a:solidFill>
                  <a:srgbClr val="1D1D1B"/>
                </a:solidFill>
                <a:latin typeface="Calibri"/>
                <a:cs typeface="Calibri"/>
              </a:rPr>
              <a:t>термометр</a:t>
            </a:r>
            <a:r>
              <a:rPr sz="300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tg-Cyrl-TJ" sz="3000" spc="15" dirty="0" smtClean="0">
                <a:solidFill>
                  <a:srgbClr val="1D1D1B"/>
                </a:solidFill>
                <a:latin typeface="Calibri"/>
                <a:cs typeface="Calibri"/>
              </a:rPr>
              <a:t>дуруст бошад</a:t>
            </a:r>
            <a:r>
              <a:rPr sz="3000" spc="15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3000" spc="30" dirty="0" smtClean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EF77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>
              <a:lnSpc>
                <a:spcPts val="3500"/>
              </a:lnSpc>
            </a:pPr>
            <a:fld id="{81D60167-4931-47E6-BA6A-407CBD079E47}" type="slidenum">
              <a:rPr spc="-25" dirty="0"/>
              <a:pPr marL="116205">
                <a:lnSpc>
                  <a:spcPts val="3500"/>
                </a:lnSpc>
              </a:pPr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46805" y="6585284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2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402920"/>
            <a:ext cx="4644390" cy="10072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900"/>
              </a:lnSpc>
            </a:pPr>
            <a:r>
              <a:rPr lang="tg-Cyrl-TJ" spc="185" dirty="0" smtClean="0">
                <a:solidFill>
                  <a:srgbClr val="EE762F"/>
                </a:solidFill>
              </a:rPr>
              <a:t>Мувозинати иттилоъ</a:t>
            </a:r>
            <a:endParaRPr spc="140" dirty="0">
              <a:solidFill>
                <a:srgbClr val="EE762F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12972" y="4426559"/>
            <a:ext cx="3864063" cy="2645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3550" y="4206220"/>
            <a:ext cx="2443480" cy="2443480"/>
          </a:xfrm>
          <a:custGeom>
            <a:avLst/>
            <a:gdLst/>
            <a:ahLst/>
            <a:cxnLst/>
            <a:rect l="l" t="t" r="r" b="b"/>
            <a:pathLst>
              <a:path w="2443480" h="2443479">
                <a:moveTo>
                  <a:pt x="1221549" y="0"/>
                </a:moveTo>
                <a:lnTo>
                  <a:pt x="1173583" y="924"/>
                </a:lnTo>
                <a:lnTo>
                  <a:pt x="1126085" y="3675"/>
                </a:lnTo>
                <a:lnTo>
                  <a:pt x="1079089" y="8218"/>
                </a:lnTo>
                <a:lnTo>
                  <a:pt x="1032630" y="14519"/>
                </a:lnTo>
                <a:lnTo>
                  <a:pt x="986741" y="22545"/>
                </a:lnTo>
                <a:lnTo>
                  <a:pt x="941457" y="32262"/>
                </a:lnTo>
                <a:lnTo>
                  <a:pt x="896811" y="43635"/>
                </a:lnTo>
                <a:lnTo>
                  <a:pt x="852836" y="56631"/>
                </a:lnTo>
                <a:lnTo>
                  <a:pt x="809568" y="71215"/>
                </a:lnTo>
                <a:lnTo>
                  <a:pt x="767040" y="87354"/>
                </a:lnTo>
                <a:lnTo>
                  <a:pt x="725286" y="105014"/>
                </a:lnTo>
                <a:lnTo>
                  <a:pt x="684340" y="124161"/>
                </a:lnTo>
                <a:lnTo>
                  <a:pt x="644235" y="144760"/>
                </a:lnTo>
                <a:lnTo>
                  <a:pt x="605007" y="166779"/>
                </a:lnTo>
                <a:lnTo>
                  <a:pt x="566688" y="190182"/>
                </a:lnTo>
                <a:lnTo>
                  <a:pt x="529313" y="214937"/>
                </a:lnTo>
                <a:lnTo>
                  <a:pt x="492915" y="241008"/>
                </a:lnTo>
                <a:lnTo>
                  <a:pt x="457529" y="268363"/>
                </a:lnTo>
                <a:lnTo>
                  <a:pt x="423189" y="296967"/>
                </a:lnTo>
                <a:lnTo>
                  <a:pt x="389928" y="326787"/>
                </a:lnTo>
                <a:lnTo>
                  <a:pt x="357781" y="357787"/>
                </a:lnTo>
                <a:lnTo>
                  <a:pt x="326781" y="389935"/>
                </a:lnTo>
                <a:lnTo>
                  <a:pt x="296962" y="423196"/>
                </a:lnTo>
                <a:lnTo>
                  <a:pt x="268358" y="457537"/>
                </a:lnTo>
                <a:lnTo>
                  <a:pt x="241004" y="492924"/>
                </a:lnTo>
                <a:lnTo>
                  <a:pt x="214933" y="529321"/>
                </a:lnTo>
                <a:lnTo>
                  <a:pt x="190179" y="566697"/>
                </a:lnTo>
                <a:lnTo>
                  <a:pt x="166775" y="605016"/>
                </a:lnTo>
                <a:lnTo>
                  <a:pt x="144757" y="644245"/>
                </a:lnTo>
                <a:lnTo>
                  <a:pt x="124158" y="684350"/>
                </a:lnTo>
                <a:lnTo>
                  <a:pt x="105012" y="725297"/>
                </a:lnTo>
                <a:lnTo>
                  <a:pt x="87352" y="767051"/>
                </a:lnTo>
                <a:lnTo>
                  <a:pt x="71213" y="809579"/>
                </a:lnTo>
                <a:lnTo>
                  <a:pt x="56629" y="852848"/>
                </a:lnTo>
                <a:lnTo>
                  <a:pt x="43634" y="896822"/>
                </a:lnTo>
                <a:lnTo>
                  <a:pt x="32261" y="941469"/>
                </a:lnTo>
                <a:lnTo>
                  <a:pt x="22545" y="986754"/>
                </a:lnTo>
                <a:lnTo>
                  <a:pt x="14519" y="1032643"/>
                </a:lnTo>
                <a:lnTo>
                  <a:pt x="8218" y="1079102"/>
                </a:lnTo>
                <a:lnTo>
                  <a:pt x="3675" y="1126097"/>
                </a:lnTo>
                <a:lnTo>
                  <a:pt x="924" y="1173595"/>
                </a:lnTo>
                <a:lnTo>
                  <a:pt x="0" y="1221562"/>
                </a:lnTo>
                <a:lnTo>
                  <a:pt x="924" y="1269527"/>
                </a:lnTo>
                <a:lnTo>
                  <a:pt x="3675" y="1317024"/>
                </a:lnTo>
                <a:lnTo>
                  <a:pt x="8218" y="1364019"/>
                </a:lnTo>
                <a:lnTo>
                  <a:pt x="14519" y="1410477"/>
                </a:lnTo>
                <a:lnTo>
                  <a:pt x="22545" y="1456366"/>
                </a:lnTo>
                <a:lnTo>
                  <a:pt x="32261" y="1501650"/>
                </a:lnTo>
                <a:lnTo>
                  <a:pt x="43634" y="1546296"/>
                </a:lnTo>
                <a:lnTo>
                  <a:pt x="56629" y="1590270"/>
                </a:lnTo>
                <a:lnTo>
                  <a:pt x="71213" y="1633537"/>
                </a:lnTo>
                <a:lnTo>
                  <a:pt x="87352" y="1676065"/>
                </a:lnTo>
                <a:lnTo>
                  <a:pt x="105012" y="1717819"/>
                </a:lnTo>
                <a:lnTo>
                  <a:pt x="124158" y="1758765"/>
                </a:lnTo>
                <a:lnTo>
                  <a:pt x="144757" y="1798870"/>
                </a:lnTo>
                <a:lnTo>
                  <a:pt x="166775" y="1838098"/>
                </a:lnTo>
                <a:lnTo>
                  <a:pt x="190179" y="1876417"/>
                </a:lnTo>
                <a:lnTo>
                  <a:pt x="214933" y="1913792"/>
                </a:lnTo>
                <a:lnTo>
                  <a:pt x="241004" y="1950190"/>
                </a:lnTo>
                <a:lnTo>
                  <a:pt x="268358" y="1985576"/>
                </a:lnTo>
                <a:lnTo>
                  <a:pt x="296962" y="2019916"/>
                </a:lnTo>
                <a:lnTo>
                  <a:pt x="326781" y="2053178"/>
                </a:lnTo>
                <a:lnTo>
                  <a:pt x="357781" y="2085325"/>
                </a:lnTo>
                <a:lnTo>
                  <a:pt x="389928" y="2116326"/>
                </a:lnTo>
                <a:lnTo>
                  <a:pt x="423189" y="2146145"/>
                </a:lnTo>
                <a:lnTo>
                  <a:pt x="457529" y="2174748"/>
                </a:lnTo>
                <a:lnTo>
                  <a:pt x="492915" y="2202103"/>
                </a:lnTo>
                <a:lnTo>
                  <a:pt x="529313" y="2228175"/>
                </a:lnTo>
                <a:lnTo>
                  <a:pt x="566688" y="2252929"/>
                </a:lnTo>
                <a:lnTo>
                  <a:pt x="605007" y="2276332"/>
                </a:lnTo>
                <a:lnTo>
                  <a:pt x="644235" y="2298351"/>
                </a:lnTo>
                <a:lnTo>
                  <a:pt x="684340" y="2318950"/>
                </a:lnTo>
                <a:lnTo>
                  <a:pt x="725286" y="2338097"/>
                </a:lnTo>
                <a:lnTo>
                  <a:pt x="767040" y="2355757"/>
                </a:lnTo>
                <a:lnTo>
                  <a:pt x="809568" y="2371896"/>
                </a:lnTo>
                <a:lnTo>
                  <a:pt x="852836" y="2386480"/>
                </a:lnTo>
                <a:lnTo>
                  <a:pt x="896811" y="2399476"/>
                </a:lnTo>
                <a:lnTo>
                  <a:pt x="941457" y="2410849"/>
                </a:lnTo>
                <a:lnTo>
                  <a:pt x="986741" y="2420565"/>
                </a:lnTo>
                <a:lnTo>
                  <a:pt x="1032630" y="2428591"/>
                </a:lnTo>
                <a:lnTo>
                  <a:pt x="1079089" y="2434893"/>
                </a:lnTo>
                <a:lnTo>
                  <a:pt x="1126085" y="2439436"/>
                </a:lnTo>
                <a:lnTo>
                  <a:pt x="1173583" y="2442187"/>
                </a:lnTo>
                <a:lnTo>
                  <a:pt x="1221549" y="2443111"/>
                </a:lnTo>
                <a:lnTo>
                  <a:pt x="1269515" y="2442187"/>
                </a:lnTo>
                <a:lnTo>
                  <a:pt x="1317013" y="2439436"/>
                </a:lnTo>
                <a:lnTo>
                  <a:pt x="1364009" y="2434893"/>
                </a:lnTo>
                <a:lnTo>
                  <a:pt x="1410468" y="2428591"/>
                </a:lnTo>
                <a:lnTo>
                  <a:pt x="1456357" y="2420565"/>
                </a:lnTo>
                <a:lnTo>
                  <a:pt x="1501641" y="2410849"/>
                </a:lnTo>
                <a:lnTo>
                  <a:pt x="1546287" y="2399476"/>
                </a:lnTo>
                <a:lnTo>
                  <a:pt x="1590262" y="2386480"/>
                </a:lnTo>
                <a:lnTo>
                  <a:pt x="1633530" y="2371896"/>
                </a:lnTo>
                <a:lnTo>
                  <a:pt x="1676058" y="2355757"/>
                </a:lnTo>
                <a:lnTo>
                  <a:pt x="1717812" y="2338097"/>
                </a:lnTo>
                <a:lnTo>
                  <a:pt x="1758758" y="2318950"/>
                </a:lnTo>
                <a:lnTo>
                  <a:pt x="1798863" y="2298351"/>
                </a:lnTo>
                <a:lnTo>
                  <a:pt x="1838091" y="2276332"/>
                </a:lnTo>
                <a:lnTo>
                  <a:pt x="1876410" y="2252929"/>
                </a:lnTo>
                <a:lnTo>
                  <a:pt x="1913785" y="2228175"/>
                </a:lnTo>
                <a:lnTo>
                  <a:pt x="1950183" y="2202103"/>
                </a:lnTo>
                <a:lnTo>
                  <a:pt x="1985569" y="2174748"/>
                </a:lnTo>
                <a:lnTo>
                  <a:pt x="2019909" y="2146145"/>
                </a:lnTo>
                <a:lnTo>
                  <a:pt x="2053170" y="2116326"/>
                </a:lnTo>
                <a:lnTo>
                  <a:pt x="2085317" y="2085325"/>
                </a:lnTo>
                <a:lnTo>
                  <a:pt x="2116317" y="2053178"/>
                </a:lnTo>
                <a:lnTo>
                  <a:pt x="2146136" y="2019916"/>
                </a:lnTo>
                <a:lnTo>
                  <a:pt x="2174740" y="1985576"/>
                </a:lnTo>
                <a:lnTo>
                  <a:pt x="2202094" y="1950190"/>
                </a:lnTo>
                <a:lnTo>
                  <a:pt x="2228165" y="1913792"/>
                </a:lnTo>
                <a:lnTo>
                  <a:pt x="2252919" y="1876417"/>
                </a:lnTo>
                <a:lnTo>
                  <a:pt x="2276323" y="1838098"/>
                </a:lnTo>
                <a:lnTo>
                  <a:pt x="2298341" y="1798870"/>
                </a:lnTo>
                <a:lnTo>
                  <a:pt x="2318940" y="1758765"/>
                </a:lnTo>
                <a:lnTo>
                  <a:pt x="2338086" y="1717819"/>
                </a:lnTo>
                <a:lnTo>
                  <a:pt x="2355746" y="1676065"/>
                </a:lnTo>
                <a:lnTo>
                  <a:pt x="2371885" y="1633537"/>
                </a:lnTo>
                <a:lnTo>
                  <a:pt x="2386469" y="1590270"/>
                </a:lnTo>
                <a:lnTo>
                  <a:pt x="2399464" y="1546296"/>
                </a:lnTo>
                <a:lnTo>
                  <a:pt x="2410837" y="1501650"/>
                </a:lnTo>
                <a:lnTo>
                  <a:pt x="2420553" y="1456366"/>
                </a:lnTo>
                <a:lnTo>
                  <a:pt x="2428579" y="1410477"/>
                </a:lnTo>
                <a:lnTo>
                  <a:pt x="2434880" y="1364019"/>
                </a:lnTo>
                <a:lnTo>
                  <a:pt x="2439423" y="1317024"/>
                </a:lnTo>
                <a:lnTo>
                  <a:pt x="2442174" y="1269527"/>
                </a:lnTo>
                <a:lnTo>
                  <a:pt x="2443099" y="1221562"/>
                </a:lnTo>
                <a:lnTo>
                  <a:pt x="2442174" y="1173595"/>
                </a:lnTo>
                <a:lnTo>
                  <a:pt x="2439423" y="1126097"/>
                </a:lnTo>
                <a:lnTo>
                  <a:pt x="2434880" y="1079102"/>
                </a:lnTo>
                <a:lnTo>
                  <a:pt x="2428579" y="1032643"/>
                </a:lnTo>
                <a:lnTo>
                  <a:pt x="2420553" y="986754"/>
                </a:lnTo>
                <a:lnTo>
                  <a:pt x="2410837" y="941469"/>
                </a:lnTo>
                <a:lnTo>
                  <a:pt x="2399464" y="896822"/>
                </a:lnTo>
                <a:lnTo>
                  <a:pt x="2386469" y="852848"/>
                </a:lnTo>
                <a:lnTo>
                  <a:pt x="2371885" y="809579"/>
                </a:lnTo>
                <a:lnTo>
                  <a:pt x="2355746" y="767051"/>
                </a:lnTo>
                <a:lnTo>
                  <a:pt x="2338086" y="725297"/>
                </a:lnTo>
                <a:lnTo>
                  <a:pt x="2318940" y="684350"/>
                </a:lnTo>
                <a:lnTo>
                  <a:pt x="2298341" y="644245"/>
                </a:lnTo>
                <a:lnTo>
                  <a:pt x="2276323" y="605016"/>
                </a:lnTo>
                <a:lnTo>
                  <a:pt x="2252919" y="566697"/>
                </a:lnTo>
                <a:lnTo>
                  <a:pt x="2228165" y="529321"/>
                </a:lnTo>
                <a:lnTo>
                  <a:pt x="2202094" y="492924"/>
                </a:lnTo>
                <a:lnTo>
                  <a:pt x="2174740" y="457537"/>
                </a:lnTo>
                <a:lnTo>
                  <a:pt x="2146136" y="423196"/>
                </a:lnTo>
                <a:lnTo>
                  <a:pt x="2116317" y="389935"/>
                </a:lnTo>
                <a:lnTo>
                  <a:pt x="2085317" y="357787"/>
                </a:lnTo>
                <a:lnTo>
                  <a:pt x="2053170" y="326787"/>
                </a:lnTo>
                <a:lnTo>
                  <a:pt x="2019909" y="296967"/>
                </a:lnTo>
                <a:lnTo>
                  <a:pt x="1985569" y="268363"/>
                </a:lnTo>
                <a:lnTo>
                  <a:pt x="1950183" y="241008"/>
                </a:lnTo>
                <a:lnTo>
                  <a:pt x="1913785" y="214937"/>
                </a:lnTo>
                <a:lnTo>
                  <a:pt x="1876410" y="190182"/>
                </a:lnTo>
                <a:lnTo>
                  <a:pt x="1838091" y="166779"/>
                </a:lnTo>
                <a:lnTo>
                  <a:pt x="1798863" y="144760"/>
                </a:lnTo>
                <a:lnTo>
                  <a:pt x="1758758" y="124161"/>
                </a:lnTo>
                <a:lnTo>
                  <a:pt x="1717812" y="105014"/>
                </a:lnTo>
                <a:lnTo>
                  <a:pt x="1676058" y="87354"/>
                </a:lnTo>
                <a:lnTo>
                  <a:pt x="1633530" y="71215"/>
                </a:lnTo>
                <a:lnTo>
                  <a:pt x="1590262" y="56631"/>
                </a:lnTo>
                <a:lnTo>
                  <a:pt x="1546287" y="43635"/>
                </a:lnTo>
                <a:lnTo>
                  <a:pt x="1501641" y="32262"/>
                </a:lnTo>
                <a:lnTo>
                  <a:pt x="1456357" y="22545"/>
                </a:lnTo>
                <a:lnTo>
                  <a:pt x="1410468" y="14519"/>
                </a:lnTo>
                <a:lnTo>
                  <a:pt x="1364009" y="8218"/>
                </a:lnTo>
                <a:lnTo>
                  <a:pt x="1317013" y="3675"/>
                </a:lnTo>
                <a:lnTo>
                  <a:pt x="1269515" y="924"/>
                </a:lnTo>
                <a:lnTo>
                  <a:pt x="1221549" y="0"/>
                </a:lnTo>
                <a:close/>
              </a:path>
            </a:pathLst>
          </a:custGeom>
          <a:solidFill>
            <a:srgbClr val="EE76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85354" y="4206220"/>
            <a:ext cx="2443480" cy="2443480"/>
          </a:xfrm>
          <a:custGeom>
            <a:avLst/>
            <a:gdLst/>
            <a:ahLst/>
            <a:cxnLst/>
            <a:rect l="l" t="t" r="r" b="b"/>
            <a:pathLst>
              <a:path w="2443479" h="2443479">
                <a:moveTo>
                  <a:pt x="1221549" y="0"/>
                </a:moveTo>
                <a:lnTo>
                  <a:pt x="1173583" y="924"/>
                </a:lnTo>
                <a:lnTo>
                  <a:pt x="1126085" y="3675"/>
                </a:lnTo>
                <a:lnTo>
                  <a:pt x="1079089" y="8218"/>
                </a:lnTo>
                <a:lnTo>
                  <a:pt x="1032630" y="14519"/>
                </a:lnTo>
                <a:lnTo>
                  <a:pt x="986741" y="22545"/>
                </a:lnTo>
                <a:lnTo>
                  <a:pt x="941457" y="32262"/>
                </a:lnTo>
                <a:lnTo>
                  <a:pt x="896811" y="43635"/>
                </a:lnTo>
                <a:lnTo>
                  <a:pt x="852836" y="56631"/>
                </a:lnTo>
                <a:lnTo>
                  <a:pt x="809568" y="71215"/>
                </a:lnTo>
                <a:lnTo>
                  <a:pt x="767040" y="87354"/>
                </a:lnTo>
                <a:lnTo>
                  <a:pt x="725286" y="105014"/>
                </a:lnTo>
                <a:lnTo>
                  <a:pt x="684340" y="124161"/>
                </a:lnTo>
                <a:lnTo>
                  <a:pt x="644235" y="144760"/>
                </a:lnTo>
                <a:lnTo>
                  <a:pt x="605007" y="166779"/>
                </a:lnTo>
                <a:lnTo>
                  <a:pt x="566688" y="190182"/>
                </a:lnTo>
                <a:lnTo>
                  <a:pt x="529313" y="214937"/>
                </a:lnTo>
                <a:lnTo>
                  <a:pt x="492915" y="241008"/>
                </a:lnTo>
                <a:lnTo>
                  <a:pt x="457529" y="268363"/>
                </a:lnTo>
                <a:lnTo>
                  <a:pt x="423189" y="296967"/>
                </a:lnTo>
                <a:lnTo>
                  <a:pt x="389928" y="326787"/>
                </a:lnTo>
                <a:lnTo>
                  <a:pt x="357781" y="357787"/>
                </a:lnTo>
                <a:lnTo>
                  <a:pt x="326781" y="389935"/>
                </a:lnTo>
                <a:lnTo>
                  <a:pt x="296962" y="423196"/>
                </a:lnTo>
                <a:lnTo>
                  <a:pt x="268358" y="457537"/>
                </a:lnTo>
                <a:lnTo>
                  <a:pt x="241004" y="492924"/>
                </a:lnTo>
                <a:lnTo>
                  <a:pt x="214933" y="529321"/>
                </a:lnTo>
                <a:lnTo>
                  <a:pt x="190179" y="566697"/>
                </a:lnTo>
                <a:lnTo>
                  <a:pt x="166775" y="605016"/>
                </a:lnTo>
                <a:lnTo>
                  <a:pt x="144757" y="644245"/>
                </a:lnTo>
                <a:lnTo>
                  <a:pt x="124158" y="684350"/>
                </a:lnTo>
                <a:lnTo>
                  <a:pt x="105012" y="725297"/>
                </a:lnTo>
                <a:lnTo>
                  <a:pt x="87352" y="767051"/>
                </a:lnTo>
                <a:lnTo>
                  <a:pt x="71213" y="809579"/>
                </a:lnTo>
                <a:lnTo>
                  <a:pt x="56629" y="852848"/>
                </a:lnTo>
                <a:lnTo>
                  <a:pt x="43634" y="896822"/>
                </a:lnTo>
                <a:lnTo>
                  <a:pt x="32261" y="941469"/>
                </a:lnTo>
                <a:lnTo>
                  <a:pt x="22545" y="986754"/>
                </a:lnTo>
                <a:lnTo>
                  <a:pt x="14519" y="1032643"/>
                </a:lnTo>
                <a:lnTo>
                  <a:pt x="8218" y="1079102"/>
                </a:lnTo>
                <a:lnTo>
                  <a:pt x="3675" y="1126097"/>
                </a:lnTo>
                <a:lnTo>
                  <a:pt x="924" y="1173595"/>
                </a:lnTo>
                <a:lnTo>
                  <a:pt x="0" y="1221562"/>
                </a:lnTo>
                <a:lnTo>
                  <a:pt x="924" y="1269527"/>
                </a:lnTo>
                <a:lnTo>
                  <a:pt x="3675" y="1317024"/>
                </a:lnTo>
                <a:lnTo>
                  <a:pt x="8218" y="1364019"/>
                </a:lnTo>
                <a:lnTo>
                  <a:pt x="14519" y="1410477"/>
                </a:lnTo>
                <a:lnTo>
                  <a:pt x="22545" y="1456366"/>
                </a:lnTo>
                <a:lnTo>
                  <a:pt x="32261" y="1501650"/>
                </a:lnTo>
                <a:lnTo>
                  <a:pt x="43634" y="1546296"/>
                </a:lnTo>
                <a:lnTo>
                  <a:pt x="56629" y="1590270"/>
                </a:lnTo>
                <a:lnTo>
                  <a:pt x="71213" y="1633537"/>
                </a:lnTo>
                <a:lnTo>
                  <a:pt x="87352" y="1676065"/>
                </a:lnTo>
                <a:lnTo>
                  <a:pt x="105012" y="1717819"/>
                </a:lnTo>
                <a:lnTo>
                  <a:pt x="124158" y="1758765"/>
                </a:lnTo>
                <a:lnTo>
                  <a:pt x="144757" y="1798870"/>
                </a:lnTo>
                <a:lnTo>
                  <a:pt x="166775" y="1838098"/>
                </a:lnTo>
                <a:lnTo>
                  <a:pt x="190179" y="1876417"/>
                </a:lnTo>
                <a:lnTo>
                  <a:pt x="214933" y="1913792"/>
                </a:lnTo>
                <a:lnTo>
                  <a:pt x="241004" y="1950190"/>
                </a:lnTo>
                <a:lnTo>
                  <a:pt x="268358" y="1985576"/>
                </a:lnTo>
                <a:lnTo>
                  <a:pt x="296962" y="2019916"/>
                </a:lnTo>
                <a:lnTo>
                  <a:pt x="326781" y="2053178"/>
                </a:lnTo>
                <a:lnTo>
                  <a:pt x="357781" y="2085325"/>
                </a:lnTo>
                <a:lnTo>
                  <a:pt x="389928" y="2116326"/>
                </a:lnTo>
                <a:lnTo>
                  <a:pt x="423189" y="2146145"/>
                </a:lnTo>
                <a:lnTo>
                  <a:pt x="457529" y="2174748"/>
                </a:lnTo>
                <a:lnTo>
                  <a:pt x="492915" y="2202103"/>
                </a:lnTo>
                <a:lnTo>
                  <a:pt x="529313" y="2228175"/>
                </a:lnTo>
                <a:lnTo>
                  <a:pt x="566688" y="2252929"/>
                </a:lnTo>
                <a:lnTo>
                  <a:pt x="605007" y="2276332"/>
                </a:lnTo>
                <a:lnTo>
                  <a:pt x="644235" y="2298351"/>
                </a:lnTo>
                <a:lnTo>
                  <a:pt x="684340" y="2318950"/>
                </a:lnTo>
                <a:lnTo>
                  <a:pt x="725286" y="2338097"/>
                </a:lnTo>
                <a:lnTo>
                  <a:pt x="767040" y="2355757"/>
                </a:lnTo>
                <a:lnTo>
                  <a:pt x="809568" y="2371896"/>
                </a:lnTo>
                <a:lnTo>
                  <a:pt x="852836" y="2386480"/>
                </a:lnTo>
                <a:lnTo>
                  <a:pt x="896811" y="2399476"/>
                </a:lnTo>
                <a:lnTo>
                  <a:pt x="941457" y="2410849"/>
                </a:lnTo>
                <a:lnTo>
                  <a:pt x="986741" y="2420565"/>
                </a:lnTo>
                <a:lnTo>
                  <a:pt x="1032630" y="2428591"/>
                </a:lnTo>
                <a:lnTo>
                  <a:pt x="1079089" y="2434893"/>
                </a:lnTo>
                <a:lnTo>
                  <a:pt x="1126085" y="2439436"/>
                </a:lnTo>
                <a:lnTo>
                  <a:pt x="1173583" y="2442187"/>
                </a:lnTo>
                <a:lnTo>
                  <a:pt x="1221549" y="2443111"/>
                </a:lnTo>
                <a:lnTo>
                  <a:pt x="1269515" y="2442187"/>
                </a:lnTo>
                <a:lnTo>
                  <a:pt x="1317013" y="2439436"/>
                </a:lnTo>
                <a:lnTo>
                  <a:pt x="1364009" y="2434893"/>
                </a:lnTo>
                <a:lnTo>
                  <a:pt x="1410468" y="2428591"/>
                </a:lnTo>
                <a:lnTo>
                  <a:pt x="1456357" y="2420565"/>
                </a:lnTo>
                <a:lnTo>
                  <a:pt x="1501641" y="2410849"/>
                </a:lnTo>
                <a:lnTo>
                  <a:pt x="1546287" y="2399476"/>
                </a:lnTo>
                <a:lnTo>
                  <a:pt x="1590262" y="2386480"/>
                </a:lnTo>
                <a:lnTo>
                  <a:pt x="1633530" y="2371896"/>
                </a:lnTo>
                <a:lnTo>
                  <a:pt x="1676058" y="2355757"/>
                </a:lnTo>
                <a:lnTo>
                  <a:pt x="1717812" y="2338097"/>
                </a:lnTo>
                <a:lnTo>
                  <a:pt x="1758758" y="2318950"/>
                </a:lnTo>
                <a:lnTo>
                  <a:pt x="1798863" y="2298351"/>
                </a:lnTo>
                <a:lnTo>
                  <a:pt x="1838091" y="2276332"/>
                </a:lnTo>
                <a:lnTo>
                  <a:pt x="1876410" y="2252929"/>
                </a:lnTo>
                <a:lnTo>
                  <a:pt x="1913785" y="2228175"/>
                </a:lnTo>
                <a:lnTo>
                  <a:pt x="1950183" y="2202103"/>
                </a:lnTo>
                <a:lnTo>
                  <a:pt x="1985569" y="2174748"/>
                </a:lnTo>
                <a:lnTo>
                  <a:pt x="2019909" y="2146145"/>
                </a:lnTo>
                <a:lnTo>
                  <a:pt x="2053170" y="2116326"/>
                </a:lnTo>
                <a:lnTo>
                  <a:pt x="2085317" y="2085325"/>
                </a:lnTo>
                <a:lnTo>
                  <a:pt x="2116317" y="2053178"/>
                </a:lnTo>
                <a:lnTo>
                  <a:pt x="2146136" y="2019916"/>
                </a:lnTo>
                <a:lnTo>
                  <a:pt x="2174740" y="1985576"/>
                </a:lnTo>
                <a:lnTo>
                  <a:pt x="2202094" y="1950190"/>
                </a:lnTo>
                <a:lnTo>
                  <a:pt x="2228165" y="1913792"/>
                </a:lnTo>
                <a:lnTo>
                  <a:pt x="2252919" y="1876417"/>
                </a:lnTo>
                <a:lnTo>
                  <a:pt x="2276323" y="1838098"/>
                </a:lnTo>
                <a:lnTo>
                  <a:pt x="2298341" y="1798870"/>
                </a:lnTo>
                <a:lnTo>
                  <a:pt x="2318940" y="1758765"/>
                </a:lnTo>
                <a:lnTo>
                  <a:pt x="2338086" y="1717819"/>
                </a:lnTo>
                <a:lnTo>
                  <a:pt x="2355746" y="1676065"/>
                </a:lnTo>
                <a:lnTo>
                  <a:pt x="2371885" y="1633537"/>
                </a:lnTo>
                <a:lnTo>
                  <a:pt x="2386469" y="1590270"/>
                </a:lnTo>
                <a:lnTo>
                  <a:pt x="2399464" y="1546296"/>
                </a:lnTo>
                <a:lnTo>
                  <a:pt x="2410837" y="1501650"/>
                </a:lnTo>
                <a:lnTo>
                  <a:pt x="2420553" y="1456366"/>
                </a:lnTo>
                <a:lnTo>
                  <a:pt x="2428579" y="1410477"/>
                </a:lnTo>
                <a:lnTo>
                  <a:pt x="2434880" y="1364019"/>
                </a:lnTo>
                <a:lnTo>
                  <a:pt x="2439423" y="1317024"/>
                </a:lnTo>
                <a:lnTo>
                  <a:pt x="2442174" y="1269527"/>
                </a:lnTo>
                <a:lnTo>
                  <a:pt x="2443099" y="1221562"/>
                </a:lnTo>
                <a:lnTo>
                  <a:pt x="2442174" y="1173595"/>
                </a:lnTo>
                <a:lnTo>
                  <a:pt x="2439423" y="1126097"/>
                </a:lnTo>
                <a:lnTo>
                  <a:pt x="2434880" y="1079102"/>
                </a:lnTo>
                <a:lnTo>
                  <a:pt x="2428579" y="1032643"/>
                </a:lnTo>
                <a:lnTo>
                  <a:pt x="2420553" y="986754"/>
                </a:lnTo>
                <a:lnTo>
                  <a:pt x="2410837" y="941469"/>
                </a:lnTo>
                <a:lnTo>
                  <a:pt x="2399464" y="896822"/>
                </a:lnTo>
                <a:lnTo>
                  <a:pt x="2386469" y="852848"/>
                </a:lnTo>
                <a:lnTo>
                  <a:pt x="2371885" y="809579"/>
                </a:lnTo>
                <a:lnTo>
                  <a:pt x="2355746" y="767051"/>
                </a:lnTo>
                <a:lnTo>
                  <a:pt x="2338086" y="725297"/>
                </a:lnTo>
                <a:lnTo>
                  <a:pt x="2318940" y="684350"/>
                </a:lnTo>
                <a:lnTo>
                  <a:pt x="2298341" y="644245"/>
                </a:lnTo>
                <a:lnTo>
                  <a:pt x="2276323" y="605016"/>
                </a:lnTo>
                <a:lnTo>
                  <a:pt x="2252919" y="566697"/>
                </a:lnTo>
                <a:lnTo>
                  <a:pt x="2228165" y="529321"/>
                </a:lnTo>
                <a:lnTo>
                  <a:pt x="2202094" y="492924"/>
                </a:lnTo>
                <a:lnTo>
                  <a:pt x="2174740" y="457537"/>
                </a:lnTo>
                <a:lnTo>
                  <a:pt x="2146136" y="423196"/>
                </a:lnTo>
                <a:lnTo>
                  <a:pt x="2116317" y="389935"/>
                </a:lnTo>
                <a:lnTo>
                  <a:pt x="2085317" y="357787"/>
                </a:lnTo>
                <a:lnTo>
                  <a:pt x="2053170" y="326787"/>
                </a:lnTo>
                <a:lnTo>
                  <a:pt x="2019909" y="296967"/>
                </a:lnTo>
                <a:lnTo>
                  <a:pt x="1985569" y="268363"/>
                </a:lnTo>
                <a:lnTo>
                  <a:pt x="1950183" y="241008"/>
                </a:lnTo>
                <a:lnTo>
                  <a:pt x="1913785" y="214937"/>
                </a:lnTo>
                <a:lnTo>
                  <a:pt x="1876410" y="190182"/>
                </a:lnTo>
                <a:lnTo>
                  <a:pt x="1838091" y="166779"/>
                </a:lnTo>
                <a:lnTo>
                  <a:pt x="1798863" y="144760"/>
                </a:lnTo>
                <a:lnTo>
                  <a:pt x="1758758" y="124161"/>
                </a:lnTo>
                <a:lnTo>
                  <a:pt x="1717812" y="105014"/>
                </a:lnTo>
                <a:lnTo>
                  <a:pt x="1676058" y="87354"/>
                </a:lnTo>
                <a:lnTo>
                  <a:pt x="1633530" y="71215"/>
                </a:lnTo>
                <a:lnTo>
                  <a:pt x="1590262" y="56631"/>
                </a:lnTo>
                <a:lnTo>
                  <a:pt x="1546287" y="43635"/>
                </a:lnTo>
                <a:lnTo>
                  <a:pt x="1501641" y="32262"/>
                </a:lnTo>
                <a:lnTo>
                  <a:pt x="1456357" y="22545"/>
                </a:lnTo>
                <a:lnTo>
                  <a:pt x="1410468" y="14519"/>
                </a:lnTo>
                <a:lnTo>
                  <a:pt x="1364009" y="8218"/>
                </a:lnTo>
                <a:lnTo>
                  <a:pt x="1317013" y="3675"/>
                </a:lnTo>
                <a:lnTo>
                  <a:pt x="1269515" y="924"/>
                </a:lnTo>
                <a:lnTo>
                  <a:pt x="1221549" y="0"/>
                </a:lnTo>
                <a:close/>
              </a:path>
            </a:pathLst>
          </a:custGeom>
          <a:solidFill>
            <a:srgbClr val="EE76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24452" y="1356575"/>
            <a:ext cx="2443480" cy="2443480"/>
          </a:xfrm>
          <a:custGeom>
            <a:avLst/>
            <a:gdLst/>
            <a:ahLst/>
            <a:cxnLst/>
            <a:rect l="l" t="t" r="r" b="b"/>
            <a:pathLst>
              <a:path w="2443479" h="2443479">
                <a:moveTo>
                  <a:pt x="1221549" y="0"/>
                </a:moveTo>
                <a:lnTo>
                  <a:pt x="1173583" y="924"/>
                </a:lnTo>
                <a:lnTo>
                  <a:pt x="1126085" y="3675"/>
                </a:lnTo>
                <a:lnTo>
                  <a:pt x="1079089" y="8218"/>
                </a:lnTo>
                <a:lnTo>
                  <a:pt x="1032630" y="14519"/>
                </a:lnTo>
                <a:lnTo>
                  <a:pt x="986741" y="22545"/>
                </a:lnTo>
                <a:lnTo>
                  <a:pt x="941457" y="32262"/>
                </a:lnTo>
                <a:lnTo>
                  <a:pt x="896811" y="43635"/>
                </a:lnTo>
                <a:lnTo>
                  <a:pt x="852836" y="56631"/>
                </a:lnTo>
                <a:lnTo>
                  <a:pt x="809568" y="71215"/>
                </a:lnTo>
                <a:lnTo>
                  <a:pt x="767040" y="87354"/>
                </a:lnTo>
                <a:lnTo>
                  <a:pt x="725286" y="105014"/>
                </a:lnTo>
                <a:lnTo>
                  <a:pt x="684340" y="124161"/>
                </a:lnTo>
                <a:lnTo>
                  <a:pt x="644235" y="144760"/>
                </a:lnTo>
                <a:lnTo>
                  <a:pt x="605007" y="166779"/>
                </a:lnTo>
                <a:lnTo>
                  <a:pt x="566688" y="190182"/>
                </a:lnTo>
                <a:lnTo>
                  <a:pt x="529313" y="214937"/>
                </a:lnTo>
                <a:lnTo>
                  <a:pt x="492915" y="241008"/>
                </a:lnTo>
                <a:lnTo>
                  <a:pt x="457529" y="268363"/>
                </a:lnTo>
                <a:lnTo>
                  <a:pt x="423189" y="296967"/>
                </a:lnTo>
                <a:lnTo>
                  <a:pt x="389928" y="326787"/>
                </a:lnTo>
                <a:lnTo>
                  <a:pt x="357781" y="357787"/>
                </a:lnTo>
                <a:lnTo>
                  <a:pt x="326781" y="389935"/>
                </a:lnTo>
                <a:lnTo>
                  <a:pt x="296962" y="423196"/>
                </a:lnTo>
                <a:lnTo>
                  <a:pt x="268358" y="457537"/>
                </a:lnTo>
                <a:lnTo>
                  <a:pt x="241004" y="492924"/>
                </a:lnTo>
                <a:lnTo>
                  <a:pt x="214933" y="529321"/>
                </a:lnTo>
                <a:lnTo>
                  <a:pt x="190179" y="566697"/>
                </a:lnTo>
                <a:lnTo>
                  <a:pt x="166775" y="605016"/>
                </a:lnTo>
                <a:lnTo>
                  <a:pt x="144757" y="644245"/>
                </a:lnTo>
                <a:lnTo>
                  <a:pt x="124158" y="684350"/>
                </a:lnTo>
                <a:lnTo>
                  <a:pt x="105012" y="725297"/>
                </a:lnTo>
                <a:lnTo>
                  <a:pt x="87352" y="767051"/>
                </a:lnTo>
                <a:lnTo>
                  <a:pt x="71213" y="809579"/>
                </a:lnTo>
                <a:lnTo>
                  <a:pt x="56629" y="852848"/>
                </a:lnTo>
                <a:lnTo>
                  <a:pt x="43634" y="896822"/>
                </a:lnTo>
                <a:lnTo>
                  <a:pt x="32261" y="941469"/>
                </a:lnTo>
                <a:lnTo>
                  <a:pt x="22545" y="986754"/>
                </a:lnTo>
                <a:lnTo>
                  <a:pt x="14519" y="1032643"/>
                </a:lnTo>
                <a:lnTo>
                  <a:pt x="8218" y="1079102"/>
                </a:lnTo>
                <a:lnTo>
                  <a:pt x="3675" y="1126097"/>
                </a:lnTo>
                <a:lnTo>
                  <a:pt x="924" y="1173595"/>
                </a:lnTo>
                <a:lnTo>
                  <a:pt x="0" y="1221562"/>
                </a:lnTo>
                <a:lnTo>
                  <a:pt x="924" y="1269527"/>
                </a:lnTo>
                <a:lnTo>
                  <a:pt x="3675" y="1317024"/>
                </a:lnTo>
                <a:lnTo>
                  <a:pt x="8218" y="1364019"/>
                </a:lnTo>
                <a:lnTo>
                  <a:pt x="14519" y="1410477"/>
                </a:lnTo>
                <a:lnTo>
                  <a:pt x="22545" y="1456366"/>
                </a:lnTo>
                <a:lnTo>
                  <a:pt x="32261" y="1501650"/>
                </a:lnTo>
                <a:lnTo>
                  <a:pt x="43634" y="1546296"/>
                </a:lnTo>
                <a:lnTo>
                  <a:pt x="56629" y="1590270"/>
                </a:lnTo>
                <a:lnTo>
                  <a:pt x="71213" y="1633537"/>
                </a:lnTo>
                <a:lnTo>
                  <a:pt x="87352" y="1676065"/>
                </a:lnTo>
                <a:lnTo>
                  <a:pt x="105012" y="1717819"/>
                </a:lnTo>
                <a:lnTo>
                  <a:pt x="124158" y="1758765"/>
                </a:lnTo>
                <a:lnTo>
                  <a:pt x="144757" y="1798870"/>
                </a:lnTo>
                <a:lnTo>
                  <a:pt x="166775" y="1838098"/>
                </a:lnTo>
                <a:lnTo>
                  <a:pt x="190179" y="1876417"/>
                </a:lnTo>
                <a:lnTo>
                  <a:pt x="214933" y="1913792"/>
                </a:lnTo>
                <a:lnTo>
                  <a:pt x="241004" y="1950190"/>
                </a:lnTo>
                <a:lnTo>
                  <a:pt x="268358" y="1985576"/>
                </a:lnTo>
                <a:lnTo>
                  <a:pt x="296962" y="2019916"/>
                </a:lnTo>
                <a:lnTo>
                  <a:pt x="326781" y="2053178"/>
                </a:lnTo>
                <a:lnTo>
                  <a:pt x="357781" y="2085325"/>
                </a:lnTo>
                <a:lnTo>
                  <a:pt x="389928" y="2116326"/>
                </a:lnTo>
                <a:lnTo>
                  <a:pt x="423189" y="2146145"/>
                </a:lnTo>
                <a:lnTo>
                  <a:pt x="457529" y="2174748"/>
                </a:lnTo>
                <a:lnTo>
                  <a:pt x="492915" y="2202103"/>
                </a:lnTo>
                <a:lnTo>
                  <a:pt x="529313" y="2228175"/>
                </a:lnTo>
                <a:lnTo>
                  <a:pt x="566688" y="2252929"/>
                </a:lnTo>
                <a:lnTo>
                  <a:pt x="605007" y="2276332"/>
                </a:lnTo>
                <a:lnTo>
                  <a:pt x="644235" y="2298351"/>
                </a:lnTo>
                <a:lnTo>
                  <a:pt x="684340" y="2318950"/>
                </a:lnTo>
                <a:lnTo>
                  <a:pt x="725286" y="2338097"/>
                </a:lnTo>
                <a:lnTo>
                  <a:pt x="767040" y="2355757"/>
                </a:lnTo>
                <a:lnTo>
                  <a:pt x="809568" y="2371896"/>
                </a:lnTo>
                <a:lnTo>
                  <a:pt x="852836" y="2386480"/>
                </a:lnTo>
                <a:lnTo>
                  <a:pt x="896811" y="2399476"/>
                </a:lnTo>
                <a:lnTo>
                  <a:pt x="941457" y="2410849"/>
                </a:lnTo>
                <a:lnTo>
                  <a:pt x="986741" y="2420565"/>
                </a:lnTo>
                <a:lnTo>
                  <a:pt x="1032630" y="2428591"/>
                </a:lnTo>
                <a:lnTo>
                  <a:pt x="1079089" y="2434893"/>
                </a:lnTo>
                <a:lnTo>
                  <a:pt x="1126085" y="2439436"/>
                </a:lnTo>
                <a:lnTo>
                  <a:pt x="1173583" y="2442187"/>
                </a:lnTo>
                <a:lnTo>
                  <a:pt x="1221549" y="2443111"/>
                </a:lnTo>
                <a:lnTo>
                  <a:pt x="1269515" y="2442187"/>
                </a:lnTo>
                <a:lnTo>
                  <a:pt x="1317013" y="2439436"/>
                </a:lnTo>
                <a:lnTo>
                  <a:pt x="1364009" y="2434893"/>
                </a:lnTo>
                <a:lnTo>
                  <a:pt x="1410468" y="2428591"/>
                </a:lnTo>
                <a:lnTo>
                  <a:pt x="1456357" y="2420565"/>
                </a:lnTo>
                <a:lnTo>
                  <a:pt x="1501641" y="2410849"/>
                </a:lnTo>
                <a:lnTo>
                  <a:pt x="1546287" y="2399476"/>
                </a:lnTo>
                <a:lnTo>
                  <a:pt x="1590262" y="2386480"/>
                </a:lnTo>
                <a:lnTo>
                  <a:pt x="1633530" y="2371896"/>
                </a:lnTo>
                <a:lnTo>
                  <a:pt x="1676058" y="2355757"/>
                </a:lnTo>
                <a:lnTo>
                  <a:pt x="1717812" y="2338097"/>
                </a:lnTo>
                <a:lnTo>
                  <a:pt x="1758758" y="2318950"/>
                </a:lnTo>
                <a:lnTo>
                  <a:pt x="1798863" y="2298351"/>
                </a:lnTo>
                <a:lnTo>
                  <a:pt x="1838091" y="2276332"/>
                </a:lnTo>
                <a:lnTo>
                  <a:pt x="1876410" y="2252929"/>
                </a:lnTo>
                <a:lnTo>
                  <a:pt x="1913785" y="2228175"/>
                </a:lnTo>
                <a:lnTo>
                  <a:pt x="1950183" y="2202103"/>
                </a:lnTo>
                <a:lnTo>
                  <a:pt x="1985569" y="2174748"/>
                </a:lnTo>
                <a:lnTo>
                  <a:pt x="2019909" y="2146145"/>
                </a:lnTo>
                <a:lnTo>
                  <a:pt x="2053170" y="2116326"/>
                </a:lnTo>
                <a:lnTo>
                  <a:pt x="2085317" y="2085325"/>
                </a:lnTo>
                <a:lnTo>
                  <a:pt x="2116317" y="2053178"/>
                </a:lnTo>
                <a:lnTo>
                  <a:pt x="2146136" y="2019916"/>
                </a:lnTo>
                <a:lnTo>
                  <a:pt x="2174740" y="1985576"/>
                </a:lnTo>
                <a:lnTo>
                  <a:pt x="2202094" y="1950190"/>
                </a:lnTo>
                <a:lnTo>
                  <a:pt x="2228165" y="1913792"/>
                </a:lnTo>
                <a:lnTo>
                  <a:pt x="2252919" y="1876417"/>
                </a:lnTo>
                <a:lnTo>
                  <a:pt x="2276323" y="1838098"/>
                </a:lnTo>
                <a:lnTo>
                  <a:pt x="2298341" y="1798870"/>
                </a:lnTo>
                <a:lnTo>
                  <a:pt x="2318940" y="1758765"/>
                </a:lnTo>
                <a:lnTo>
                  <a:pt x="2338086" y="1717819"/>
                </a:lnTo>
                <a:lnTo>
                  <a:pt x="2355746" y="1676065"/>
                </a:lnTo>
                <a:lnTo>
                  <a:pt x="2371885" y="1633537"/>
                </a:lnTo>
                <a:lnTo>
                  <a:pt x="2386469" y="1590270"/>
                </a:lnTo>
                <a:lnTo>
                  <a:pt x="2399464" y="1546296"/>
                </a:lnTo>
                <a:lnTo>
                  <a:pt x="2410837" y="1501650"/>
                </a:lnTo>
                <a:lnTo>
                  <a:pt x="2420553" y="1456366"/>
                </a:lnTo>
                <a:lnTo>
                  <a:pt x="2428579" y="1410477"/>
                </a:lnTo>
                <a:lnTo>
                  <a:pt x="2434880" y="1364019"/>
                </a:lnTo>
                <a:lnTo>
                  <a:pt x="2439423" y="1317024"/>
                </a:lnTo>
                <a:lnTo>
                  <a:pt x="2442174" y="1269527"/>
                </a:lnTo>
                <a:lnTo>
                  <a:pt x="2443099" y="1221562"/>
                </a:lnTo>
                <a:lnTo>
                  <a:pt x="2442174" y="1173595"/>
                </a:lnTo>
                <a:lnTo>
                  <a:pt x="2439423" y="1126097"/>
                </a:lnTo>
                <a:lnTo>
                  <a:pt x="2434880" y="1079102"/>
                </a:lnTo>
                <a:lnTo>
                  <a:pt x="2428579" y="1032643"/>
                </a:lnTo>
                <a:lnTo>
                  <a:pt x="2420553" y="986754"/>
                </a:lnTo>
                <a:lnTo>
                  <a:pt x="2410837" y="941469"/>
                </a:lnTo>
                <a:lnTo>
                  <a:pt x="2399464" y="896822"/>
                </a:lnTo>
                <a:lnTo>
                  <a:pt x="2386469" y="852848"/>
                </a:lnTo>
                <a:lnTo>
                  <a:pt x="2371885" y="809579"/>
                </a:lnTo>
                <a:lnTo>
                  <a:pt x="2355746" y="767051"/>
                </a:lnTo>
                <a:lnTo>
                  <a:pt x="2338086" y="725297"/>
                </a:lnTo>
                <a:lnTo>
                  <a:pt x="2318940" y="684350"/>
                </a:lnTo>
                <a:lnTo>
                  <a:pt x="2298341" y="644245"/>
                </a:lnTo>
                <a:lnTo>
                  <a:pt x="2276323" y="605016"/>
                </a:lnTo>
                <a:lnTo>
                  <a:pt x="2252919" y="566697"/>
                </a:lnTo>
                <a:lnTo>
                  <a:pt x="2228165" y="529321"/>
                </a:lnTo>
                <a:lnTo>
                  <a:pt x="2202094" y="492924"/>
                </a:lnTo>
                <a:lnTo>
                  <a:pt x="2174740" y="457537"/>
                </a:lnTo>
                <a:lnTo>
                  <a:pt x="2146136" y="423196"/>
                </a:lnTo>
                <a:lnTo>
                  <a:pt x="2116317" y="389935"/>
                </a:lnTo>
                <a:lnTo>
                  <a:pt x="2085317" y="357787"/>
                </a:lnTo>
                <a:lnTo>
                  <a:pt x="2053170" y="326787"/>
                </a:lnTo>
                <a:lnTo>
                  <a:pt x="2019909" y="296967"/>
                </a:lnTo>
                <a:lnTo>
                  <a:pt x="1985569" y="268363"/>
                </a:lnTo>
                <a:lnTo>
                  <a:pt x="1950183" y="241008"/>
                </a:lnTo>
                <a:lnTo>
                  <a:pt x="1913785" y="214937"/>
                </a:lnTo>
                <a:lnTo>
                  <a:pt x="1876410" y="190182"/>
                </a:lnTo>
                <a:lnTo>
                  <a:pt x="1838091" y="166779"/>
                </a:lnTo>
                <a:lnTo>
                  <a:pt x="1798863" y="144760"/>
                </a:lnTo>
                <a:lnTo>
                  <a:pt x="1758758" y="124161"/>
                </a:lnTo>
                <a:lnTo>
                  <a:pt x="1717812" y="105014"/>
                </a:lnTo>
                <a:lnTo>
                  <a:pt x="1676058" y="87354"/>
                </a:lnTo>
                <a:lnTo>
                  <a:pt x="1633530" y="71215"/>
                </a:lnTo>
                <a:lnTo>
                  <a:pt x="1590262" y="56631"/>
                </a:lnTo>
                <a:lnTo>
                  <a:pt x="1546287" y="43635"/>
                </a:lnTo>
                <a:lnTo>
                  <a:pt x="1501641" y="32262"/>
                </a:lnTo>
                <a:lnTo>
                  <a:pt x="1456357" y="22545"/>
                </a:lnTo>
                <a:lnTo>
                  <a:pt x="1410468" y="14519"/>
                </a:lnTo>
                <a:lnTo>
                  <a:pt x="1364009" y="8218"/>
                </a:lnTo>
                <a:lnTo>
                  <a:pt x="1317013" y="3675"/>
                </a:lnTo>
                <a:lnTo>
                  <a:pt x="1269515" y="924"/>
                </a:lnTo>
                <a:lnTo>
                  <a:pt x="1221549" y="0"/>
                </a:lnTo>
                <a:close/>
              </a:path>
            </a:pathLst>
          </a:custGeom>
          <a:solidFill>
            <a:srgbClr val="006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270070" y="1992820"/>
            <a:ext cx="2152015" cy="1468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1000"/>
              </a:lnSpc>
            </a:pPr>
            <a:r>
              <a:rPr lang="tg-Cyrl-TJ" sz="3150" spc="75" dirty="0" smtClean="0">
                <a:solidFill>
                  <a:srgbClr val="FFFFFF"/>
                </a:solidFill>
                <a:latin typeface="Calibri"/>
                <a:cs typeface="Calibri"/>
              </a:rPr>
              <a:t>Нигоҳи мутахассис аз берун</a:t>
            </a:r>
            <a:endParaRPr sz="315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76894" y="4932146"/>
            <a:ext cx="1460500" cy="9634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4775">
              <a:lnSpc>
                <a:spcPct val="101000"/>
              </a:lnSpc>
            </a:pPr>
            <a:r>
              <a:rPr lang="tg-Cyrl-TJ" sz="3150" spc="60" dirty="0" smtClean="0">
                <a:solidFill>
                  <a:srgbClr val="FFFFFF"/>
                </a:solidFill>
                <a:latin typeface="Calibri"/>
                <a:cs typeface="Calibri"/>
              </a:rPr>
              <a:t>Тарафи дуюм</a:t>
            </a:r>
            <a:endParaRPr sz="315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55234" y="4932146"/>
            <a:ext cx="1460500" cy="9634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64795">
              <a:lnSpc>
                <a:spcPct val="101000"/>
              </a:lnSpc>
            </a:pPr>
            <a:r>
              <a:rPr lang="tg-Cyrl-TJ" sz="3150" spc="20" dirty="0" smtClean="0">
                <a:solidFill>
                  <a:srgbClr val="FFFFFF"/>
                </a:solidFill>
                <a:latin typeface="Calibri"/>
                <a:cs typeface="Calibri"/>
              </a:rPr>
              <a:t>Як тараф</a:t>
            </a:r>
            <a:endParaRPr sz="315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05277" y="5377116"/>
            <a:ext cx="371475" cy="101600"/>
          </a:xfrm>
          <a:custGeom>
            <a:avLst/>
            <a:gdLst/>
            <a:ahLst/>
            <a:cxnLst/>
            <a:rect l="l" t="t" r="r" b="b"/>
            <a:pathLst>
              <a:path w="371475" h="101600">
                <a:moveTo>
                  <a:pt x="0" y="101307"/>
                </a:moveTo>
                <a:lnTo>
                  <a:pt x="371297" y="101307"/>
                </a:lnTo>
                <a:lnTo>
                  <a:pt x="371297" y="0"/>
                </a:lnTo>
                <a:lnTo>
                  <a:pt x="0" y="0"/>
                </a:lnTo>
                <a:lnTo>
                  <a:pt x="0" y="101307"/>
                </a:lnTo>
                <a:close/>
              </a:path>
            </a:pathLst>
          </a:custGeom>
          <a:solidFill>
            <a:srgbClr val="EE76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76574" y="5307584"/>
            <a:ext cx="139065" cy="240665"/>
          </a:xfrm>
          <a:custGeom>
            <a:avLst/>
            <a:gdLst/>
            <a:ahLst/>
            <a:cxnLst/>
            <a:rect l="l" t="t" r="r" b="b"/>
            <a:pathLst>
              <a:path w="139064" h="240664">
                <a:moveTo>
                  <a:pt x="0" y="0"/>
                </a:moveTo>
                <a:lnTo>
                  <a:pt x="0" y="240385"/>
                </a:lnTo>
                <a:lnTo>
                  <a:pt x="138760" y="120192"/>
                </a:lnTo>
                <a:lnTo>
                  <a:pt x="0" y="0"/>
                </a:lnTo>
                <a:close/>
              </a:path>
            </a:pathLst>
          </a:custGeom>
          <a:solidFill>
            <a:srgbClr val="EE76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15415" y="5377116"/>
            <a:ext cx="371475" cy="101600"/>
          </a:xfrm>
          <a:custGeom>
            <a:avLst/>
            <a:gdLst/>
            <a:ahLst/>
            <a:cxnLst/>
            <a:rect l="l" t="t" r="r" b="b"/>
            <a:pathLst>
              <a:path w="371475" h="101600">
                <a:moveTo>
                  <a:pt x="371297" y="101307"/>
                </a:moveTo>
                <a:lnTo>
                  <a:pt x="0" y="101307"/>
                </a:lnTo>
                <a:lnTo>
                  <a:pt x="0" y="0"/>
                </a:lnTo>
                <a:lnTo>
                  <a:pt x="371297" y="0"/>
                </a:lnTo>
                <a:lnTo>
                  <a:pt x="371297" y="101307"/>
                </a:lnTo>
                <a:close/>
              </a:path>
            </a:pathLst>
          </a:custGeom>
          <a:solidFill>
            <a:srgbClr val="EE76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76668" y="5307584"/>
            <a:ext cx="139065" cy="240665"/>
          </a:xfrm>
          <a:custGeom>
            <a:avLst/>
            <a:gdLst/>
            <a:ahLst/>
            <a:cxnLst/>
            <a:rect l="l" t="t" r="r" b="b"/>
            <a:pathLst>
              <a:path w="139065" h="240664">
                <a:moveTo>
                  <a:pt x="138760" y="0"/>
                </a:moveTo>
                <a:lnTo>
                  <a:pt x="0" y="120192"/>
                </a:lnTo>
                <a:lnTo>
                  <a:pt x="138760" y="240385"/>
                </a:lnTo>
                <a:lnTo>
                  <a:pt x="138760" y="0"/>
                </a:lnTo>
                <a:close/>
              </a:path>
            </a:pathLst>
          </a:custGeom>
          <a:solidFill>
            <a:srgbClr val="EE76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95353" y="3870007"/>
            <a:ext cx="101600" cy="309880"/>
          </a:xfrm>
          <a:custGeom>
            <a:avLst/>
            <a:gdLst/>
            <a:ahLst/>
            <a:cxnLst/>
            <a:rect l="l" t="t" r="r" b="b"/>
            <a:pathLst>
              <a:path w="101600" h="309879">
                <a:moveTo>
                  <a:pt x="0" y="0"/>
                </a:moveTo>
                <a:lnTo>
                  <a:pt x="101307" y="0"/>
                </a:lnTo>
                <a:lnTo>
                  <a:pt x="101307" y="309803"/>
                </a:lnTo>
                <a:lnTo>
                  <a:pt x="0" y="309803"/>
                </a:lnTo>
                <a:lnTo>
                  <a:pt x="0" y="0"/>
                </a:lnTo>
                <a:close/>
              </a:path>
            </a:pathLst>
          </a:custGeom>
          <a:solidFill>
            <a:srgbClr val="EE76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25808" y="4179798"/>
            <a:ext cx="240665" cy="139065"/>
          </a:xfrm>
          <a:custGeom>
            <a:avLst/>
            <a:gdLst/>
            <a:ahLst/>
            <a:cxnLst/>
            <a:rect l="l" t="t" r="r" b="b"/>
            <a:pathLst>
              <a:path w="240664" h="139064">
                <a:moveTo>
                  <a:pt x="240385" y="0"/>
                </a:moveTo>
                <a:lnTo>
                  <a:pt x="0" y="0"/>
                </a:lnTo>
                <a:lnTo>
                  <a:pt x="120192" y="138760"/>
                </a:lnTo>
                <a:lnTo>
                  <a:pt x="240385" y="0"/>
                </a:lnTo>
                <a:close/>
              </a:path>
            </a:pathLst>
          </a:custGeom>
          <a:solidFill>
            <a:srgbClr val="EE76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EF77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>
              <a:lnSpc>
                <a:spcPts val="3500"/>
              </a:lnSpc>
            </a:pPr>
            <a:fld id="{81D60167-4931-47E6-BA6A-407CBD079E47}" type="slidenum">
              <a:rPr spc="-25" dirty="0"/>
              <a:pPr marL="116205">
                <a:lnSpc>
                  <a:spcPts val="3500"/>
                </a:lnSpc>
              </a:pPr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16003" y="12"/>
            <a:ext cx="5075999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52266" y="6585284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2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lang="tg-Cyrl-TJ" spc="140" dirty="0" smtClean="0">
                <a:solidFill>
                  <a:srgbClr val="EE762F"/>
                </a:solidFill>
              </a:rPr>
              <a:t>Пуррагии иттилоъ</a:t>
            </a:r>
            <a:endParaRPr spc="140" dirty="0">
              <a:solidFill>
                <a:srgbClr val="EE762F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9955" y="2341067"/>
            <a:ext cx="6036310" cy="3077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tg-Cyrl-TJ" sz="4000" b="1" spc="135" dirty="0" smtClean="0">
                <a:solidFill>
                  <a:srgbClr val="1D1D1B"/>
                </a:solidFill>
                <a:latin typeface="Calibri"/>
                <a:cs typeface="Calibri"/>
              </a:rPr>
              <a:t>Иттилоъро пурра </a:t>
            </a:r>
            <a:r>
              <a:rPr lang="tg-Cyrl-TJ" sz="4000" spc="135" dirty="0" smtClean="0">
                <a:solidFill>
                  <a:srgbClr val="1D1D1B"/>
                </a:solidFill>
                <a:latin typeface="Calibri"/>
                <a:cs typeface="Calibri"/>
              </a:rPr>
              <a:t>шуморида мешавад</a:t>
            </a:r>
            <a:r>
              <a:rPr sz="4000" spc="95" dirty="0" smtClean="0">
                <a:solidFill>
                  <a:srgbClr val="1D1D1B"/>
                </a:solidFill>
                <a:latin typeface="Calibri"/>
                <a:cs typeface="Calibri"/>
              </a:rPr>
              <a:t>,</a:t>
            </a:r>
            <a:r>
              <a:rPr lang="tg-Cyrl-TJ" sz="4000" spc="95" dirty="0" smtClean="0">
                <a:solidFill>
                  <a:srgbClr val="1D1D1B"/>
                </a:solidFill>
                <a:latin typeface="Calibri"/>
                <a:cs typeface="Calibri"/>
              </a:rPr>
              <a:t> вақте ки</a:t>
            </a:r>
            <a:r>
              <a:rPr sz="4000" spc="95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tg-Cyrl-TJ" sz="4000" spc="55" dirty="0" smtClean="0">
                <a:solidFill>
                  <a:srgbClr val="1D1D1B"/>
                </a:solidFill>
                <a:latin typeface="Calibri"/>
                <a:cs typeface="Calibri"/>
              </a:rPr>
              <a:t>барои фаҳмиш ва қабули қарор кифоя бошад</a:t>
            </a:r>
            <a:r>
              <a:rPr sz="4000" spc="25" dirty="0" smtClean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EF77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>
              <a:lnSpc>
                <a:spcPts val="3500"/>
              </a:lnSpc>
            </a:pPr>
            <a:fld id="{81D60167-4931-47E6-BA6A-407CBD079E47}" type="slidenum">
              <a:rPr spc="-25" dirty="0"/>
              <a:pPr marL="116205">
                <a:lnSpc>
                  <a:spcPts val="3500"/>
                </a:lnSpc>
              </a:pPr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5448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15990" y="12"/>
            <a:ext cx="5076012" cy="7559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52266" y="6585284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2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9955" y="422275"/>
            <a:ext cx="3220085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000"/>
              </a:lnSpc>
            </a:pPr>
            <a:r>
              <a:rPr spc="180" dirty="0" err="1" smtClean="0">
                <a:solidFill>
                  <a:srgbClr val="EE762F"/>
                </a:solidFill>
              </a:rPr>
              <a:t>Ак</a:t>
            </a:r>
            <a:r>
              <a:rPr spc="325" dirty="0" err="1" smtClean="0">
                <a:solidFill>
                  <a:srgbClr val="EE762F"/>
                </a:solidFill>
              </a:rPr>
              <a:t>т</a:t>
            </a:r>
            <a:r>
              <a:rPr spc="150" dirty="0" err="1" smtClean="0">
                <a:solidFill>
                  <a:srgbClr val="EE762F"/>
                </a:solidFill>
              </a:rPr>
              <a:t>у</a:t>
            </a:r>
            <a:r>
              <a:rPr spc="145" dirty="0" err="1" smtClean="0">
                <a:solidFill>
                  <a:srgbClr val="EE762F"/>
                </a:solidFill>
              </a:rPr>
              <a:t>а</a:t>
            </a:r>
            <a:r>
              <a:rPr spc="150" dirty="0" err="1" smtClean="0">
                <a:solidFill>
                  <a:srgbClr val="EE762F"/>
                </a:solidFill>
              </a:rPr>
              <a:t>л</a:t>
            </a:r>
            <a:r>
              <a:rPr lang="tg-Cyrl-TJ" spc="150" dirty="0" smtClean="0">
                <a:solidFill>
                  <a:srgbClr val="EE762F"/>
                </a:solidFill>
              </a:rPr>
              <a:t>ӣ будани иттилоъ</a:t>
            </a:r>
            <a:endParaRPr spc="140" dirty="0">
              <a:solidFill>
                <a:srgbClr val="EE762F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9955" y="2363292"/>
            <a:ext cx="5858510" cy="2539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2884170" algn="l"/>
              </a:tabLst>
            </a:pPr>
            <a:r>
              <a:rPr lang="tg-Cyrl-TJ" sz="3300" b="1" spc="160" dirty="0" smtClean="0">
                <a:solidFill>
                  <a:srgbClr val="1D1D1B"/>
                </a:solidFill>
                <a:latin typeface="Calibri"/>
                <a:cs typeface="Calibri"/>
              </a:rPr>
              <a:t>Ахбори актуалӣ</a:t>
            </a:r>
            <a:r>
              <a:rPr sz="3300" spc="5" dirty="0" smtClean="0">
                <a:solidFill>
                  <a:srgbClr val="1D1D1B"/>
                </a:solidFill>
                <a:latin typeface="Calibri"/>
                <a:cs typeface="Calibri"/>
              </a:rPr>
              <a:t>– </a:t>
            </a:r>
            <a:r>
              <a:rPr sz="3300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tg-Cyrl-TJ" sz="3300" spc="45" dirty="0" smtClean="0">
                <a:solidFill>
                  <a:srgbClr val="1D1D1B"/>
                </a:solidFill>
                <a:latin typeface="Calibri"/>
                <a:cs typeface="Calibri"/>
              </a:rPr>
              <a:t>дар вақти ҳозира муҳим,  </a:t>
            </a:r>
            <a:r>
              <a:rPr lang="tg-Cyrl-TJ" sz="3300" spc="40" dirty="0" smtClean="0">
                <a:solidFill>
                  <a:srgbClr val="1D1D1B"/>
                </a:solidFill>
                <a:cs typeface="Calibri"/>
              </a:rPr>
              <a:t>таъхирнопазир</a:t>
            </a:r>
            <a:r>
              <a:rPr sz="3300" spc="5" dirty="0" smtClean="0">
                <a:solidFill>
                  <a:srgbClr val="1D1D1B"/>
                </a:solidFill>
                <a:latin typeface="Calibri"/>
                <a:cs typeface="Calibri"/>
              </a:rPr>
              <a:t>, </a:t>
            </a:r>
            <a:r>
              <a:rPr lang="ru-RU" sz="3300" spc="25" dirty="0" err="1" smtClean="0">
                <a:solidFill>
                  <a:srgbClr val="1D1D1B"/>
                </a:solidFill>
                <a:latin typeface="Calibri"/>
                <a:cs typeface="Calibri"/>
              </a:rPr>
              <a:t>моҳиятнокии мавз</a:t>
            </a:r>
            <a:r>
              <a:rPr lang="tg-Cyrl-TJ" sz="3300" spc="25" dirty="0" smtClean="0">
                <a:solidFill>
                  <a:srgbClr val="1D1D1B"/>
                </a:solidFill>
                <a:latin typeface="Calibri"/>
                <a:cs typeface="Calibri"/>
              </a:rPr>
              <a:t>ӯъ ҳисоб мешавад</a:t>
            </a:r>
            <a:r>
              <a:rPr sz="3300" spc="40" dirty="0" smtClean="0">
                <a:solidFill>
                  <a:srgbClr val="1D1D1B"/>
                </a:solidFill>
                <a:latin typeface="Calibri"/>
                <a:cs typeface="Calibri"/>
              </a:rPr>
              <a:t>. </a:t>
            </a:r>
            <a:r>
              <a:rPr lang="tg-Cyrl-TJ" sz="3300" spc="-5" dirty="0" smtClean="0">
                <a:solidFill>
                  <a:srgbClr val="1D1D1B"/>
                </a:solidFill>
                <a:latin typeface="Calibri"/>
                <a:cs typeface="Calibri"/>
              </a:rPr>
              <a:t>Иттилои сари вақт гирифта шуда моҳият дорад.</a:t>
            </a:r>
            <a:endParaRPr sz="33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EF77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>
              <a:lnSpc>
                <a:spcPts val="3500"/>
              </a:lnSpc>
            </a:pPr>
            <a:fld id="{81D60167-4931-47E6-BA6A-407CBD079E47}" type="slidenum">
              <a:rPr spc="-25" dirty="0"/>
              <a:pPr marL="116205">
                <a:lnSpc>
                  <a:spcPts val="3500"/>
                </a:lnSpc>
              </a:pPr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</TotalTime>
  <Words>487</Words>
  <Application>Microsoft Office PowerPoint</Application>
  <PresentationFormat>Произвольный</PresentationFormat>
  <Paragraphs>89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Дарси  № 2</vt:lpstr>
      <vt:lpstr>Мундариҷаи кӯтоҳи дарси гузашта</vt:lpstr>
      <vt:lpstr>Журналистика</vt:lpstr>
      <vt:lpstr>Журналист</vt:lpstr>
      <vt:lpstr>Иттилоот</vt:lpstr>
      <vt:lpstr>Иттилои обективӣ</vt:lpstr>
      <vt:lpstr>Мувозинати иттилоъ</vt:lpstr>
      <vt:lpstr>Пуррагии иттилоъ</vt:lpstr>
      <vt:lpstr>Актуалӣ будани иттилоъ</vt:lpstr>
      <vt:lpstr>Фаҳмо будани иттилоъ</vt:lpstr>
      <vt:lpstr>Слайд 11</vt:lpstr>
      <vt:lpstr>Саводи рассонавӣ (медиасавод)</vt:lpstr>
      <vt:lpstr>Дониши  рассонавӣ</vt:lpstr>
      <vt:lpstr>хулоса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Дарси  № 2</dc:title>
  <dc:creator>Robiya Majidova</dc:creator>
  <cp:lastModifiedBy>user</cp:lastModifiedBy>
  <cp:revision>16</cp:revision>
  <dcterms:created xsi:type="dcterms:W3CDTF">2017-09-11T05:11:14Z</dcterms:created>
  <dcterms:modified xsi:type="dcterms:W3CDTF">2018-10-30T08:34:28Z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2017-09-08T00:00:00Z</vt:filetime>
  </property>
  <property fmtid="{D5CDD505-2E9C-101B-9397-08002B2CF9AE}" pid="3" name="Creator">
    <vt:lpwstr>Adobe InDesign CC 2015 (Windows)</vt:lpwstr>
  </property>
  <property fmtid="{D5CDD505-2E9C-101B-9397-08002B2CF9AE}" pid="4" name="LastSaved">
    <vt:filetime>2017-09-11T00:00:00Z</vt:filetime>
  </property>
</Properties>
</file>