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77" r:id="rId2"/>
    <p:sldId id="256" r:id="rId3"/>
    <p:sldId id="295" r:id="rId4"/>
    <p:sldId id="290" r:id="rId5"/>
    <p:sldId id="289" r:id="rId6"/>
    <p:sldId id="278" r:id="rId7"/>
    <p:sldId id="317" r:id="rId8"/>
    <p:sldId id="299" r:id="rId9"/>
    <p:sldId id="293" r:id="rId10"/>
    <p:sldId id="306" r:id="rId11"/>
    <p:sldId id="307" r:id="rId12"/>
    <p:sldId id="330" r:id="rId13"/>
    <p:sldId id="322" r:id="rId14"/>
    <p:sldId id="308" r:id="rId15"/>
    <p:sldId id="310" r:id="rId16"/>
    <p:sldId id="323" r:id="rId17"/>
    <p:sldId id="327" r:id="rId18"/>
    <p:sldId id="311" r:id="rId19"/>
    <p:sldId id="312" r:id="rId20"/>
    <p:sldId id="328" r:id="rId21"/>
    <p:sldId id="309" r:id="rId22"/>
    <p:sldId id="305" r:id="rId23"/>
    <p:sldId id="329" r:id="rId24"/>
    <p:sldId id="281" r:id="rId25"/>
    <p:sldId id="320" r:id="rId26"/>
    <p:sldId id="31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8933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8092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944029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74835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7189262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6954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77829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8067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73150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1455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1329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9415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47359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3720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0072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4841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2B9D9-9EF6-4FE3-99CE-3D52AE43471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1243811-117F-494D-96FC-D25257FB2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0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videoplayback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cf2.ppt-online.org/files2/slide/w/WYCN4ZHwAPMevbplity0SgVmq95oQcDz3adfX8UOK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3" y="322217"/>
            <a:ext cx="9753600" cy="65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722067" y="1667947"/>
            <a:ext cx="6179294" cy="4203853"/>
          </a:xfrm>
          <a:prstGeom prst="ellipse">
            <a:avLst/>
          </a:prstGeom>
          <a:gradFill>
            <a:gsLst>
              <a:gs pos="52000">
                <a:srgbClr val="FFFF00"/>
              </a:gs>
              <a:gs pos="80000">
                <a:srgbClr val="00B050"/>
              </a:gs>
              <a:gs pos="65000">
                <a:srgbClr val="FFFF00"/>
              </a:gs>
              <a:gs pos="25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708693" y="322217"/>
            <a:ext cx="6252427" cy="1443236"/>
          </a:xfrm>
          <a:prstGeom prst="horizontalScroll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400" b="1" dirty="0" smtClean="0">
                <a:solidFill>
                  <a:srgbClr val="002060"/>
                </a:solidFill>
              </a:rPr>
              <a:t>Начальная военная подготовка                                        Алгачкы аскердик  даярдык</a:t>
            </a:r>
            <a:endParaRPr lang="ky-KG" sz="2400" b="1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423920" y="3848252"/>
            <a:ext cx="4968240" cy="1624933"/>
          </a:xfrm>
          <a:prstGeom prst="horizontalScroll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b="1" dirty="0" smtClean="0">
                <a:solidFill>
                  <a:srgbClr val="FF0000"/>
                </a:solidFill>
              </a:rPr>
              <a:t>«</a:t>
            </a:r>
            <a:r>
              <a:rPr lang="ky-KG" sz="2400" b="1" dirty="0" smtClean="0">
                <a:solidFill>
                  <a:srgbClr val="FF0000"/>
                </a:solidFill>
              </a:rPr>
              <a:t>Картасыз</a:t>
            </a:r>
            <a:r>
              <a:rPr lang="ky-KG" sz="2000" b="1" dirty="0" smtClean="0">
                <a:solidFill>
                  <a:srgbClr val="FF0000"/>
                </a:solidFill>
              </a:rPr>
              <a:t> </a:t>
            </a:r>
            <a:r>
              <a:rPr lang="ky-KG" sz="2400" b="1" dirty="0">
                <a:solidFill>
                  <a:srgbClr val="FF0000"/>
                </a:solidFill>
              </a:rPr>
              <a:t>ж</a:t>
            </a:r>
            <a:r>
              <a:rPr lang="ky-KG" sz="2400" b="1" dirty="0" smtClean="0">
                <a:solidFill>
                  <a:srgbClr val="FF0000"/>
                </a:solidFill>
              </a:rPr>
              <a:t>айгашкан ордубузду  жана  багыттарды туура мерчемд</a:t>
            </a:r>
            <a:r>
              <a:rPr lang="ky-KG" sz="2800" b="1" dirty="0" smtClean="0">
                <a:solidFill>
                  <a:srgbClr val="FF0000"/>
                </a:solidFill>
              </a:rPr>
              <a:t>өө</a:t>
            </a:r>
            <a:r>
              <a:rPr lang="ky-KG" sz="2400" b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423920" y="2072639"/>
            <a:ext cx="4968240" cy="1829179"/>
          </a:xfrm>
          <a:prstGeom prst="horizontalScroll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800" b="1" dirty="0">
                <a:solidFill>
                  <a:srgbClr val="002060"/>
                </a:solidFill>
              </a:rPr>
              <a:t>Тема : </a:t>
            </a:r>
            <a:r>
              <a:rPr lang="ky-KG" sz="3200" b="1" dirty="0">
                <a:solidFill>
                  <a:srgbClr val="FF0000"/>
                </a:solidFill>
              </a:rPr>
              <a:t>«</a:t>
            </a:r>
            <a:r>
              <a:rPr lang="ky-KG" sz="2400" b="1" dirty="0" smtClean="0">
                <a:solidFill>
                  <a:srgbClr val="FF0000"/>
                </a:solidFill>
              </a:rPr>
              <a:t>Ориентирование  </a:t>
            </a:r>
            <a:r>
              <a:rPr lang="ky-KG" sz="2400" b="1" dirty="0">
                <a:solidFill>
                  <a:srgbClr val="FF0000"/>
                </a:solidFill>
              </a:rPr>
              <a:t>на местности без карты»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20" y="479590"/>
            <a:ext cx="1340433" cy="12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задержка 13"/>
          <p:cNvSpPr/>
          <p:nvPr/>
        </p:nvSpPr>
        <p:spPr>
          <a:xfrm rot="5400000">
            <a:off x="9402776" y="18482"/>
            <a:ext cx="1575594" cy="2183064"/>
          </a:xfrm>
          <a:prstGeom prst="flowChartDelay">
            <a:avLst/>
          </a:prstGeom>
          <a:gradFill>
            <a:gsLst>
              <a:gs pos="33000">
                <a:srgbClr val="FFFF00"/>
              </a:gs>
              <a:gs pos="93000">
                <a:srgbClr val="00B050"/>
              </a:gs>
              <a:gs pos="65000">
                <a:srgbClr val="FFFF00"/>
              </a:gs>
              <a:gs pos="18000">
                <a:srgbClr val="00B050"/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041" y="475255"/>
            <a:ext cx="2183064" cy="11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08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129" y="83388"/>
            <a:ext cx="8160588" cy="55784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y-KG" sz="2800" dirty="0" smtClean="0">
                <a:solidFill>
                  <a:srgbClr val="002060"/>
                </a:solidFill>
              </a:rPr>
              <a:t>Компас менен горизонттун </a:t>
            </a:r>
            <a:r>
              <a:rPr lang="ky-KG" sz="2800" dirty="0">
                <a:solidFill>
                  <a:srgbClr val="002060"/>
                </a:solidFill>
              </a:rPr>
              <a:t>багыттарын </a:t>
            </a:r>
            <a:r>
              <a:rPr lang="ky-KG" sz="2800" dirty="0" smtClean="0">
                <a:solidFill>
                  <a:srgbClr val="002060"/>
                </a:solidFill>
              </a:rPr>
              <a:t>аныктоо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950" y="83388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892" y="1229360"/>
            <a:ext cx="5458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000" b="1" dirty="0" smtClean="0"/>
              <a:t>Куралдуу күчтөрдө көпчүлүк учурда Адрианов компасы колдонулат.</a:t>
            </a:r>
            <a:r>
              <a:rPr lang="ky-KG" sz="2000" b="1" dirty="0"/>
              <a:t> </a:t>
            </a:r>
            <a:endParaRPr lang="ky-KG" sz="2000" b="1" dirty="0" smtClean="0"/>
          </a:p>
          <a:p>
            <a:r>
              <a:rPr lang="ky-KG" sz="2000" b="1" dirty="0" smtClean="0"/>
              <a:t>Компас  </a:t>
            </a:r>
            <a:r>
              <a:rPr lang="ky-KG" sz="2000" b="1" dirty="0"/>
              <a:t>түндүк,түштүк ,батыш, чыгышты так аныктап берет .</a:t>
            </a:r>
          </a:p>
          <a:p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0971" y="2982610"/>
            <a:ext cx="5815355" cy="3170099"/>
          </a:xfrm>
          <a:prstGeom prst="rect">
            <a:avLst/>
          </a:prstGeom>
          <a:gradFill flip="none" rotWithShape="1">
            <a:gsLst>
              <a:gs pos="20000">
                <a:srgbClr val="FFFF00"/>
              </a:gs>
              <a:gs pos="92000">
                <a:srgbClr val="00B050"/>
              </a:gs>
              <a:gs pos="81000">
                <a:srgbClr val="FFFF00"/>
              </a:gs>
              <a:gs pos="7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ky-KG" sz="2000" b="1" dirty="0" smtClean="0"/>
              <a:t>Компаста  түндүк жана түштүктү көрсөтүп туруучу  эки жебеси бар   </a:t>
            </a:r>
            <a:r>
              <a:rPr lang="ky-KG" sz="2000" b="1" dirty="0"/>
              <a:t>жана горизонттун багыттары  тамгалар  менен көрсөтүлгөн.  </a:t>
            </a:r>
            <a:endParaRPr lang="ky-KG" sz="2000" b="1" dirty="0" smtClean="0"/>
          </a:p>
          <a:p>
            <a:r>
              <a:rPr lang="ky-KG" sz="2000" b="1" dirty="0" smtClean="0">
                <a:solidFill>
                  <a:srgbClr val="FF0000"/>
                </a:solidFill>
              </a:rPr>
              <a:t>С</a:t>
            </a:r>
            <a:r>
              <a:rPr lang="ky-KG" sz="2000" b="1" dirty="0" smtClean="0"/>
              <a:t> -север-</a:t>
            </a:r>
            <a:r>
              <a:rPr lang="ky-KG" sz="2000" b="1" dirty="0" smtClean="0">
                <a:solidFill>
                  <a:srgbClr val="FF0000"/>
                </a:solidFill>
              </a:rPr>
              <a:t>түндүк</a:t>
            </a:r>
          </a:p>
          <a:p>
            <a:r>
              <a:rPr lang="ky-KG" sz="2000" b="1" dirty="0" smtClean="0">
                <a:solidFill>
                  <a:srgbClr val="FF0000"/>
                </a:solidFill>
              </a:rPr>
              <a:t>Ю</a:t>
            </a:r>
            <a:r>
              <a:rPr lang="ky-KG" sz="2000" b="1" dirty="0" smtClean="0"/>
              <a:t>- юг-</a:t>
            </a:r>
            <a:r>
              <a:rPr lang="ky-KG" sz="2000" b="1" dirty="0" smtClean="0">
                <a:solidFill>
                  <a:srgbClr val="FF0000"/>
                </a:solidFill>
              </a:rPr>
              <a:t>түштүк</a:t>
            </a:r>
          </a:p>
          <a:p>
            <a:r>
              <a:rPr lang="ky-KG" sz="2000" b="1" dirty="0" smtClean="0">
                <a:solidFill>
                  <a:srgbClr val="FF0000"/>
                </a:solidFill>
              </a:rPr>
              <a:t>В</a:t>
            </a:r>
            <a:r>
              <a:rPr lang="ky-KG" sz="2000" b="1" dirty="0" smtClean="0"/>
              <a:t> -восток-</a:t>
            </a:r>
            <a:r>
              <a:rPr lang="ky-KG" sz="2000" b="1" dirty="0" smtClean="0">
                <a:solidFill>
                  <a:srgbClr val="FF0000"/>
                </a:solidFill>
              </a:rPr>
              <a:t>чыгыш </a:t>
            </a:r>
          </a:p>
          <a:p>
            <a:r>
              <a:rPr lang="ky-KG" sz="2000" b="1" dirty="0" smtClean="0">
                <a:solidFill>
                  <a:srgbClr val="FF0000"/>
                </a:solidFill>
              </a:rPr>
              <a:t>З</a:t>
            </a:r>
            <a:r>
              <a:rPr lang="ky-KG" sz="2000" b="1" dirty="0" smtClean="0"/>
              <a:t> -запад </a:t>
            </a:r>
            <a:r>
              <a:rPr lang="ky-KG" sz="2000" b="1" dirty="0"/>
              <a:t>–</a:t>
            </a:r>
            <a:r>
              <a:rPr lang="ky-KG" sz="2000" b="1" dirty="0" smtClean="0">
                <a:solidFill>
                  <a:srgbClr val="FF0000"/>
                </a:solidFill>
              </a:rPr>
              <a:t>батыш</a:t>
            </a:r>
          </a:p>
          <a:p>
            <a:r>
              <a:rPr lang="ky-KG" sz="2000" b="1" dirty="0" smtClean="0"/>
              <a:t>Ошондой эле  сааттын жүрүү багыты боюнча горизонттун багыттарынын градустук өлчөмдөрү  көрсөтүлгөн </a:t>
            </a:r>
            <a:endParaRPr lang="ru-RU" sz="2000" b="1" dirty="0"/>
          </a:p>
        </p:txBody>
      </p:sp>
      <p:pic>
        <p:nvPicPr>
          <p:cNvPr id="6" name="Picture 2" descr="https://myslide.ru/documents_3/611dc04e80292f44468ac55ca8fb2878/img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80" y="0"/>
            <a:ext cx="4731983" cy="37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.yaklass.by/res/5a17aca8-812f-446f-b493-5170323c42e4/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27" y="3853815"/>
            <a:ext cx="4485736" cy="30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3845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705" y="62303"/>
            <a:ext cx="5750850" cy="61247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ky-KG" dirty="0" smtClean="0">
                <a:solidFill>
                  <a:srgbClr val="002060"/>
                </a:solidFill>
              </a:rPr>
              <a:t>Компасты кантип колдонобуз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42891" y="1365424"/>
            <a:ext cx="5859501" cy="4637026"/>
          </a:xfrm>
          <a:gradFill flip="none" rotWithShape="1">
            <a:gsLst>
              <a:gs pos="20000">
                <a:srgbClr val="FFFF00"/>
              </a:gs>
              <a:gs pos="92000">
                <a:srgbClr val="00B050"/>
              </a:gs>
              <a:gs pos="81000">
                <a:srgbClr val="FFFF00"/>
              </a:gs>
              <a:gs pos="7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>
            <a:normAutofit fontScale="85000" lnSpcReduction="20000"/>
          </a:bodyPr>
          <a:lstStyle/>
          <a:p>
            <a:r>
              <a:rPr lang="ky-KG" sz="2400" b="1" dirty="0">
                <a:solidFill>
                  <a:srgbClr val="FF0000"/>
                </a:solidFill>
              </a:rPr>
              <a:t>Компасты түз , тегиз жерге жайгаштырабыз</a:t>
            </a:r>
          </a:p>
          <a:p>
            <a:r>
              <a:rPr lang="ky-KG" sz="2400" b="1" dirty="0" smtClean="0"/>
              <a:t>Предохранителди бошотобуз.</a:t>
            </a:r>
          </a:p>
          <a:p>
            <a:r>
              <a:rPr lang="ky-KG" sz="2400" b="1" dirty="0" smtClean="0">
                <a:solidFill>
                  <a:srgbClr val="FF0000"/>
                </a:solidFill>
              </a:rPr>
              <a:t>Компастын </a:t>
            </a:r>
            <a:r>
              <a:rPr lang="ky-KG" sz="2400" b="1" dirty="0">
                <a:solidFill>
                  <a:srgbClr val="00B0F0"/>
                </a:solidFill>
              </a:rPr>
              <a:t>көк түстөгү </a:t>
            </a:r>
            <a:r>
              <a:rPr lang="ky-KG" sz="2400" b="1" dirty="0">
                <a:solidFill>
                  <a:srgbClr val="FF0000"/>
                </a:solidFill>
              </a:rPr>
              <a:t>жебеси </a:t>
            </a:r>
            <a:r>
              <a:rPr lang="ky-KG" sz="2400" b="1" dirty="0" smtClean="0">
                <a:solidFill>
                  <a:srgbClr val="FF0000"/>
                </a:solidFill>
              </a:rPr>
              <a:t>ар дайым  </a:t>
            </a:r>
            <a:r>
              <a:rPr lang="ky-KG" sz="2400" b="1" dirty="0" smtClean="0">
                <a:solidFill>
                  <a:srgbClr val="00B0F0"/>
                </a:solidFill>
              </a:rPr>
              <a:t>түндүктү </a:t>
            </a:r>
            <a:r>
              <a:rPr lang="ky-KG" sz="2400" b="1" dirty="0" smtClean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ky-KG" sz="2400" b="1" dirty="0">
                <a:solidFill>
                  <a:srgbClr val="002060"/>
                </a:solidFill>
              </a:rPr>
              <a:t>ал </a:t>
            </a:r>
            <a:r>
              <a:rPr lang="ky-KG" sz="2400" b="1" dirty="0" smtClean="0">
                <a:solidFill>
                  <a:srgbClr val="002060"/>
                </a:solidFill>
              </a:rPr>
              <a:t>эми</a:t>
            </a:r>
            <a:r>
              <a:rPr lang="ky-KG" sz="2400" b="1" dirty="0" smtClean="0">
                <a:solidFill>
                  <a:srgbClr val="FF0000"/>
                </a:solidFill>
              </a:rPr>
              <a:t> кызыл </a:t>
            </a:r>
            <a:r>
              <a:rPr lang="ky-KG" sz="2400" b="1" dirty="0">
                <a:solidFill>
                  <a:srgbClr val="FF0000"/>
                </a:solidFill>
              </a:rPr>
              <a:t>жебеси </a:t>
            </a:r>
            <a:r>
              <a:rPr lang="ky-KG" sz="2400" b="1" dirty="0" smtClean="0">
                <a:solidFill>
                  <a:srgbClr val="FF0000"/>
                </a:solidFill>
              </a:rPr>
              <a:t>түштүктү </a:t>
            </a:r>
            <a:r>
              <a:rPr lang="ky-KG" sz="2400" b="1" dirty="0" smtClean="0">
                <a:solidFill>
                  <a:srgbClr val="002060"/>
                </a:solidFill>
              </a:rPr>
              <a:t>көрсөтөт</a:t>
            </a:r>
            <a:endParaRPr lang="ky-KG" sz="2400" b="1" dirty="0">
              <a:solidFill>
                <a:srgbClr val="002060"/>
              </a:solidFill>
            </a:endParaRPr>
          </a:p>
          <a:p>
            <a:r>
              <a:rPr lang="ky-KG" sz="2400" b="1" dirty="0" smtClean="0"/>
              <a:t>Компасты тегеретип </a:t>
            </a:r>
            <a:r>
              <a:rPr lang="ky-KG" sz="2400" b="1" dirty="0"/>
              <a:t>көк түстөгү </a:t>
            </a:r>
            <a:r>
              <a:rPr lang="ky-KG" sz="2400" b="1" dirty="0" smtClean="0"/>
              <a:t>жебеси                                                                            </a:t>
            </a:r>
            <a:r>
              <a:rPr lang="ky-KG" sz="2400" b="1" dirty="0">
                <a:solidFill>
                  <a:srgbClr val="FF0000"/>
                </a:solidFill>
              </a:rPr>
              <a:t>С</a:t>
            </a:r>
            <a:r>
              <a:rPr lang="ky-KG" sz="2400" b="1" dirty="0"/>
              <a:t> тамгасына </a:t>
            </a:r>
            <a:r>
              <a:rPr lang="ky-KG" sz="2400" b="1" dirty="0" smtClean="0"/>
              <a:t>же нөл градуска                                                                                         ал эми кызыл жебеси </a:t>
            </a:r>
            <a:r>
              <a:rPr lang="ky-KG" sz="2400" b="1" dirty="0" smtClean="0">
                <a:solidFill>
                  <a:srgbClr val="FF0000"/>
                </a:solidFill>
              </a:rPr>
              <a:t>Ю</a:t>
            </a:r>
            <a:r>
              <a:rPr lang="ky-KG" sz="2400" b="1" dirty="0" smtClean="0"/>
              <a:t> тамгасына же </a:t>
            </a:r>
            <a:r>
              <a:rPr lang="ky-KG" sz="2400" b="1" dirty="0"/>
              <a:t>180                                                                </a:t>
            </a:r>
            <a:r>
              <a:rPr lang="ky-KG" sz="2400" b="1" dirty="0" smtClean="0"/>
              <a:t>градуска  келгендей  </a:t>
            </a:r>
            <a:r>
              <a:rPr lang="ky-KG" sz="2400" b="1" dirty="0"/>
              <a:t>кылып </a:t>
            </a:r>
            <a:r>
              <a:rPr lang="ky-KG" sz="2400" b="1" dirty="0" smtClean="0"/>
              <a:t>токтотобуз </a:t>
            </a:r>
          </a:p>
          <a:p>
            <a:r>
              <a:rPr lang="ky-KG" sz="2400" b="1" dirty="0" smtClean="0"/>
              <a:t>Мындай жайгаштыруу менен биз горизонттун  башка  багыттарын жана алардын градустук өлчөмдөрүн ошондой эле  </a:t>
            </a:r>
            <a:r>
              <a:rPr lang="ky-KG" sz="2400" b="1" dirty="0"/>
              <a:t>азимуттарды </a:t>
            </a:r>
            <a:r>
              <a:rPr lang="ky-KG" sz="2400" b="1" dirty="0" smtClean="0"/>
              <a:t> аныктай алабыз .</a:t>
            </a:r>
          </a:p>
          <a:p>
            <a:endParaRPr lang="ky-KG" dirty="0"/>
          </a:p>
          <a:p>
            <a:endParaRPr lang="ru-RU" dirty="0"/>
          </a:p>
        </p:txBody>
      </p:sp>
      <p:pic>
        <p:nvPicPr>
          <p:cNvPr id="2054" name="Picture 6" descr="https://myslide.ru/documents_7/3e3061be4ad159a8df01093e3e435232/img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4"/>
          <a:stretch/>
        </p:blipFill>
        <p:spPr bwMode="auto">
          <a:xfrm>
            <a:off x="6202393" y="781518"/>
            <a:ext cx="5253486" cy="280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95" y="0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5.infourok.ru/uploads/ex/0139/000c70d0-23fa9541/img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30250" r="51323"/>
          <a:stretch/>
        </p:blipFill>
        <p:spPr bwMode="auto">
          <a:xfrm>
            <a:off x="6478438" y="3588589"/>
            <a:ext cx="4701396" cy="30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4025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705" y="62303"/>
            <a:ext cx="5750850" cy="61247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ky-KG" smtClean="0">
                <a:solidFill>
                  <a:srgbClr val="002060"/>
                </a:solidFill>
              </a:rPr>
              <a:t>  Багыттарды так аныктайбыз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95" y="0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161" y="2137893"/>
            <a:ext cx="861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https://learningapps.org/watch?v=pv7f0s29321</a:t>
            </a:r>
          </a:p>
        </p:txBody>
      </p:sp>
    </p:spTree>
    <p:extLst>
      <p:ext uri="{BB962C8B-B14F-4D97-AF65-F5344CB8AC3E}">
        <p14:creationId xmlns:p14="http://schemas.microsoft.com/office/powerpoint/2010/main" val="130244726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801" y="294640"/>
            <a:ext cx="8643897" cy="88840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400" b="1" dirty="0" smtClean="0">
                <a:solidFill>
                  <a:srgbClr val="FF0000"/>
                </a:solidFill>
              </a:rPr>
              <a:t>  Эмне үчүн компастын жебелери ар дайым адашпастан </a:t>
            </a:r>
            <a:br>
              <a:rPr lang="ky-KG" sz="2400" b="1" dirty="0" smtClean="0">
                <a:solidFill>
                  <a:srgbClr val="FF0000"/>
                </a:solidFill>
              </a:rPr>
            </a:br>
            <a:r>
              <a:rPr lang="ky-KG" sz="2400" b="1" dirty="0">
                <a:solidFill>
                  <a:srgbClr val="FF0000"/>
                </a:solidFill>
              </a:rPr>
              <a:t> </a:t>
            </a:r>
            <a:r>
              <a:rPr lang="ky-KG" sz="2400" b="1" dirty="0" smtClean="0">
                <a:solidFill>
                  <a:srgbClr val="FF0000"/>
                </a:solidFill>
              </a:rPr>
              <a:t>                  түндук менен түштүктү көрсөтөт?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35" y="111760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531" y="1982142"/>
            <a:ext cx="10131800" cy="469111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05115" y="1290206"/>
            <a:ext cx="11018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7" action="ppaction://hlinkfile"/>
              </a:rPr>
              <a:t>https</a:t>
            </a:r>
            <a:r>
              <a:rPr lang="en-US" sz="3200" dirty="0">
                <a:hlinkClick r:id="rId7" action="ppaction://hlinkfile"/>
              </a:rPr>
              <a:t>://</a:t>
            </a:r>
            <a:r>
              <a:rPr lang="en-US" sz="3200" dirty="0" smtClean="0">
                <a:hlinkClick r:id="rId7" action="ppaction://hlinkfile"/>
              </a:rPr>
              <a:t>youtu.be/Kjvyzaip</a:t>
            </a:r>
            <a:r>
              <a:rPr lang="ky-KG" sz="3200" dirty="0">
                <a:hlinkClick r:id="rId7" action="ppaction://hlinkfile"/>
              </a:rPr>
              <a:t> </a:t>
            </a:r>
            <a:r>
              <a:rPr lang="en-US" sz="3200" dirty="0" smtClean="0">
                <a:hlinkClick r:id="rId7" action="ppaction://hlinkfile"/>
              </a:rPr>
              <a:t>S4U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41284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y-KG" dirty="0" smtClean="0">
                <a:solidFill>
                  <a:srgbClr val="00B05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6" descr="https://cf2.ppt-online.org/files2/slide/w/WYCN4ZHwAPMevbplity0SgVmq95oQcDz3adfX8UOK/slide-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1" t="10131" b="19599"/>
          <a:stretch/>
        </p:blipFill>
        <p:spPr bwMode="auto">
          <a:xfrm>
            <a:off x="5236233" y="1270000"/>
            <a:ext cx="5495027" cy="41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1932" y="339635"/>
            <a:ext cx="740207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y-KG" sz="2000" b="1" dirty="0" smtClean="0"/>
              <a:t>Күн жана сааттын жардамы менен багыттарды аныктоо 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2309" y="1199072"/>
            <a:ext cx="41751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000" dirty="0" smtClean="0">
                <a:solidFill>
                  <a:srgbClr val="002060"/>
                </a:solidFill>
              </a:rPr>
              <a:t>Жебелүү саатты алып   убакыттын саатын көрсөтүүчү жебесин күндү карай багыттап кармайбыз.  </a:t>
            </a:r>
          </a:p>
          <a:p>
            <a:endParaRPr lang="ky-KG" sz="2000" dirty="0"/>
          </a:p>
          <a:p>
            <a:r>
              <a:rPr lang="ky-KG" sz="2000" dirty="0">
                <a:solidFill>
                  <a:srgbClr val="0070C0"/>
                </a:solidFill>
              </a:rPr>
              <a:t>У</a:t>
            </a:r>
            <a:r>
              <a:rPr lang="ky-KG" sz="2000" dirty="0" smtClean="0">
                <a:solidFill>
                  <a:srgbClr val="0070C0"/>
                </a:solidFill>
              </a:rPr>
              <a:t>бакыттын </a:t>
            </a:r>
            <a:r>
              <a:rPr lang="ky-KG" sz="2000" dirty="0">
                <a:solidFill>
                  <a:srgbClr val="0070C0"/>
                </a:solidFill>
              </a:rPr>
              <a:t>саатын</a:t>
            </a:r>
            <a:r>
              <a:rPr lang="ky-KG" sz="2000" dirty="0" smtClean="0">
                <a:solidFill>
                  <a:srgbClr val="0070C0"/>
                </a:solidFill>
              </a:rPr>
              <a:t> көрсөтүүчү жебе менен сааттагы </a:t>
            </a:r>
            <a:r>
              <a:rPr lang="ky-KG" sz="2000" dirty="0" smtClean="0">
                <a:solidFill>
                  <a:srgbClr val="FF0000"/>
                </a:solidFill>
              </a:rPr>
              <a:t>1 </a:t>
            </a:r>
            <a:r>
              <a:rPr lang="ky-KG" sz="2000" dirty="0" smtClean="0">
                <a:solidFill>
                  <a:srgbClr val="0070C0"/>
                </a:solidFill>
              </a:rPr>
              <a:t>цифрасынын ортосундагы бурчту так экиге бөлгөн түз сызык  түштүк тарапты көрсөтөт</a:t>
            </a:r>
          </a:p>
          <a:p>
            <a:endParaRPr lang="ky-KG" sz="2000" dirty="0"/>
          </a:p>
          <a:p>
            <a:r>
              <a:rPr lang="ky-KG" sz="2000" dirty="0" smtClean="0">
                <a:solidFill>
                  <a:srgbClr val="FF0000"/>
                </a:solidFill>
              </a:rPr>
              <a:t>Биз түштүк тарапты табуу менен горизонтун калган башка тараптарын оңой аныктасак болот  .</a:t>
            </a:r>
          </a:p>
          <a:p>
            <a:endParaRPr lang="ky-KG" dirty="0" smtClean="0"/>
          </a:p>
          <a:p>
            <a:endParaRPr lang="ru-RU" dirty="0"/>
          </a:p>
        </p:txBody>
      </p:sp>
      <p:pic>
        <p:nvPicPr>
          <p:cNvPr id="8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49" y="12778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7519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050" y="128072"/>
            <a:ext cx="8596668" cy="50032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Күн жана Айдын жардамы менен багыттарды аныктоо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556" y="1164036"/>
            <a:ext cx="8596668" cy="488542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y-KG" dirty="0" smtClean="0"/>
          </a:p>
          <a:p>
            <a:r>
              <a:rPr lang="ky-KG" sz="2000" b="1" dirty="0" smtClean="0">
                <a:solidFill>
                  <a:srgbClr val="FF0000"/>
                </a:solidFill>
              </a:rPr>
              <a:t> </a:t>
            </a:r>
            <a:r>
              <a:rPr lang="ky-KG" sz="2800" b="1" dirty="0" smtClean="0">
                <a:solidFill>
                  <a:srgbClr val="FF0000"/>
                </a:solidFill>
              </a:rPr>
              <a:t>Күн жана ай  дайыма чыгыштан чыгат жана батышка батат биз  аларга  карап чыгыш менен батышты аныктайбыз .</a:t>
            </a:r>
          </a:p>
          <a:p>
            <a:endParaRPr lang="ky-KG" b="1" dirty="0">
              <a:solidFill>
                <a:srgbClr val="002060"/>
              </a:solidFill>
            </a:endParaRPr>
          </a:p>
          <a:p>
            <a:r>
              <a:rPr lang="ky-KG" sz="3200" b="1" dirty="0" smtClean="0">
                <a:solidFill>
                  <a:srgbClr val="FF0000"/>
                </a:solidFill>
              </a:rPr>
              <a:t>    </a:t>
            </a:r>
            <a:r>
              <a:rPr lang="ky-KG" sz="2800" b="1" dirty="0" smtClean="0">
                <a:solidFill>
                  <a:srgbClr val="FF0000"/>
                </a:solidFill>
              </a:rPr>
              <a:t>Ал эми күн менен айга карап түндүк    </a:t>
            </a:r>
          </a:p>
          <a:p>
            <a:pPr marL="0" indent="0">
              <a:buNone/>
            </a:pPr>
            <a:r>
              <a:rPr lang="ky-KG" sz="2800" b="1" dirty="0">
                <a:solidFill>
                  <a:srgbClr val="FF0000"/>
                </a:solidFill>
              </a:rPr>
              <a:t> </a:t>
            </a:r>
            <a:r>
              <a:rPr lang="ky-KG" sz="2800" b="1" dirty="0" smtClean="0">
                <a:solidFill>
                  <a:srgbClr val="FF0000"/>
                </a:solidFill>
              </a:rPr>
              <a:t>       жана түштүктү аныктоого болобу?</a:t>
            </a:r>
          </a:p>
        </p:txBody>
      </p:sp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12" y="92751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0" y="16617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8515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050" y="128072"/>
            <a:ext cx="8596668" cy="50032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400" b="1" dirty="0" smtClean="0">
                <a:solidFill>
                  <a:srgbClr val="002060"/>
                </a:solidFill>
              </a:rPr>
              <a:t>Күн жана Айдын жардамы менен багыттарды аныктоо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55941"/>
            <a:ext cx="8596668" cy="4885422"/>
          </a:xfrm>
          <a:gradFill flip="none" rotWithShape="1">
            <a:gsLst>
              <a:gs pos="20000">
                <a:srgbClr val="FFFF00"/>
              </a:gs>
              <a:gs pos="92000">
                <a:srgbClr val="00B050"/>
              </a:gs>
              <a:gs pos="81000">
                <a:srgbClr val="FFFF00"/>
              </a:gs>
              <a:gs pos="7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ky-KG" dirty="0" smtClean="0"/>
              <a:t> </a:t>
            </a:r>
            <a:r>
              <a:rPr lang="ky-KG" b="1" dirty="0" smtClean="0">
                <a:solidFill>
                  <a:srgbClr val="002060"/>
                </a:solidFill>
              </a:rPr>
              <a:t>КҮн жана ай чыгыштан чыгат жана батышка батат биз аларга  карап чыгыш менен батышты аныктайбыз .</a:t>
            </a:r>
          </a:p>
          <a:p>
            <a:r>
              <a:rPr lang="ky-KG" b="1" dirty="0" smtClean="0">
                <a:solidFill>
                  <a:srgbClr val="002060"/>
                </a:solidFill>
              </a:rPr>
              <a:t>Ал эми күн жана ай дайыма асмандын түштүк бөлүгү менен өткөндүктөн көлөкө дайыма түндук тарапка түшөт муну менен биз түндүк,түштүктү аныктасак болот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https://ds05.infourok.ru/uploads/ex/0464/00027563-afe11e44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46312" r="3522" b="4116"/>
          <a:stretch/>
        </p:blipFill>
        <p:spPr bwMode="auto">
          <a:xfrm>
            <a:off x="843615" y="3381556"/>
            <a:ext cx="8264105" cy="24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12" y="92751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0" y="16617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5236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12" y="92751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0" y="16617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4469" y="2160590"/>
            <a:ext cx="11408227" cy="2698794"/>
          </a:xfrm>
        </p:spPr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</a:rPr>
              <a:t>Түнкүсүн </a:t>
            </a:r>
            <a:r>
              <a:rPr lang="ky-KG" sz="3200" b="1" dirty="0">
                <a:solidFill>
                  <a:srgbClr val="FF0000"/>
                </a:solidFill>
              </a:rPr>
              <a:t>ай көрүнбөгөн учурларда  горизонттун багыттарын </a:t>
            </a:r>
            <a:r>
              <a:rPr lang="ky-KG" sz="3200" b="1" dirty="0" smtClean="0">
                <a:solidFill>
                  <a:srgbClr val="FF0000"/>
                </a:solidFill>
              </a:rPr>
              <a:t>кантип  </a:t>
            </a:r>
            <a:r>
              <a:rPr lang="ky-KG" sz="3200" b="1" dirty="0">
                <a:solidFill>
                  <a:srgbClr val="FF0000"/>
                </a:solidFill>
              </a:rPr>
              <a:t>аныктасак болот?</a:t>
            </a:r>
            <a:endParaRPr lang="ru-RU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4048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812" y="248500"/>
            <a:ext cx="7745651" cy="48307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000" dirty="0" smtClean="0">
                <a:solidFill>
                  <a:srgbClr val="002060"/>
                </a:solidFill>
              </a:rPr>
              <a:t>Түнкүсүн жылдыздар аркылуу горизонттун багыттарын аныктоо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cf2.ppt-online.org/files2/slide/w/WYCN4ZHwAPMevbplity0SgVmq95oQcDz3adfX8UOK/slide-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4" t="9208" b="10008"/>
          <a:stretch/>
        </p:blipFill>
        <p:spPr bwMode="auto">
          <a:xfrm>
            <a:off x="5339751" y="1181819"/>
            <a:ext cx="5443267" cy="51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1181819"/>
            <a:ext cx="4662417" cy="5029200"/>
          </a:xfrm>
        </p:spPr>
        <p:txBody>
          <a:bodyPr>
            <a:normAutofit fontScale="85000" lnSpcReduction="10000"/>
          </a:bodyPr>
          <a:lstStyle/>
          <a:p>
            <a:r>
              <a:rPr lang="ky-KG" dirty="0" smtClean="0">
                <a:solidFill>
                  <a:srgbClr val="002060"/>
                </a:solidFill>
              </a:rPr>
              <a:t>Биз Алтын Казык деп атаган жаркырап турган жылдыз </a:t>
            </a:r>
            <a:r>
              <a:rPr lang="ky-KG" dirty="0">
                <a:solidFill>
                  <a:srgbClr val="002060"/>
                </a:solidFill>
              </a:rPr>
              <a:t>бизге дайыма асмандын түндүк</a:t>
            </a:r>
            <a:r>
              <a:rPr lang="ky-KG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                       бөлүгүнөн көрүнөт.</a:t>
            </a:r>
          </a:p>
          <a:p>
            <a:r>
              <a:rPr lang="ky-KG" dirty="0" smtClean="0">
                <a:solidFill>
                  <a:srgbClr val="00B050"/>
                </a:solidFill>
              </a:rPr>
              <a:t>Алтын казык жылдызын  биз  Чоң Жетиген,                                                                                                                                          жана  Кичи Жетиген жылдыздар тобунан табабыз</a:t>
            </a:r>
            <a:r>
              <a:rPr lang="ky-KG" dirty="0" smtClean="0"/>
              <a:t>.                                                            </a:t>
            </a:r>
            <a:endParaRPr lang="ky-KG" dirty="0"/>
          </a:p>
          <a:p>
            <a:r>
              <a:rPr lang="ky-KG" dirty="0" smtClean="0"/>
              <a:t> </a:t>
            </a:r>
            <a:r>
              <a:rPr lang="ky-KG" dirty="0" smtClean="0">
                <a:solidFill>
                  <a:srgbClr val="0070C0"/>
                </a:solidFill>
              </a:rPr>
              <a:t>Чоң жетиген жылдызынын аягындагы эки </a:t>
            </a:r>
          </a:p>
          <a:p>
            <a:pPr marL="0" indent="0">
              <a:buNone/>
            </a:pPr>
            <a:r>
              <a:rPr lang="ky-KG" dirty="0">
                <a:solidFill>
                  <a:srgbClr val="0070C0"/>
                </a:solidFill>
              </a:rPr>
              <a:t> </a:t>
            </a:r>
            <a:r>
              <a:rPr lang="ky-KG" dirty="0" smtClean="0">
                <a:solidFill>
                  <a:srgbClr val="0070C0"/>
                </a:solidFill>
              </a:rPr>
              <a:t>     жылдыздын аралыгынчалык аралыктан </a:t>
            </a:r>
          </a:p>
          <a:p>
            <a:pPr marL="0" indent="0">
              <a:buNone/>
            </a:pPr>
            <a:r>
              <a:rPr lang="ky-KG" dirty="0">
                <a:solidFill>
                  <a:srgbClr val="0070C0"/>
                </a:solidFill>
              </a:rPr>
              <a:t> </a:t>
            </a:r>
            <a:r>
              <a:rPr lang="ky-KG" dirty="0" smtClean="0">
                <a:solidFill>
                  <a:srgbClr val="0070C0"/>
                </a:solidFill>
              </a:rPr>
              <a:t>     беш жолу Кичи Жетиген жылдызы тарапка</a:t>
            </a:r>
          </a:p>
          <a:p>
            <a:pPr marL="0" indent="0">
              <a:buNone/>
            </a:pPr>
            <a:r>
              <a:rPr lang="ky-KG" dirty="0">
                <a:solidFill>
                  <a:srgbClr val="0070C0"/>
                </a:solidFill>
              </a:rPr>
              <a:t> </a:t>
            </a:r>
            <a:r>
              <a:rPr lang="ky-KG" dirty="0" smtClean="0">
                <a:solidFill>
                  <a:srgbClr val="0070C0"/>
                </a:solidFill>
              </a:rPr>
              <a:t>     эсептеп жылганыбызда Кичи Жетиген </a:t>
            </a:r>
          </a:p>
          <a:p>
            <a:pPr marL="0" indent="0">
              <a:buNone/>
            </a:pPr>
            <a:r>
              <a:rPr lang="ky-KG" dirty="0">
                <a:solidFill>
                  <a:srgbClr val="0070C0"/>
                </a:solidFill>
              </a:rPr>
              <a:t> </a:t>
            </a:r>
            <a:r>
              <a:rPr lang="ky-KG" dirty="0" smtClean="0">
                <a:solidFill>
                  <a:srgbClr val="0070C0"/>
                </a:solidFill>
              </a:rPr>
              <a:t>     жылдызынын аягында жайгашкан   </a:t>
            </a:r>
          </a:p>
          <a:p>
            <a:pPr marL="0" indent="0">
              <a:buNone/>
            </a:pPr>
            <a:r>
              <a:rPr lang="ky-KG" dirty="0">
                <a:solidFill>
                  <a:srgbClr val="0070C0"/>
                </a:solidFill>
              </a:rPr>
              <a:t> </a:t>
            </a:r>
            <a:r>
              <a:rPr lang="ky-KG" dirty="0" smtClean="0">
                <a:solidFill>
                  <a:srgbClr val="0070C0"/>
                </a:solidFill>
              </a:rPr>
              <a:t>     жаркыраган жылдыз Алтын </a:t>
            </a:r>
            <a:r>
              <a:rPr lang="ky-KG" dirty="0">
                <a:solidFill>
                  <a:srgbClr val="0070C0"/>
                </a:solidFill>
              </a:rPr>
              <a:t>Казык деп аталат.</a:t>
            </a:r>
          </a:p>
          <a:p>
            <a:pPr marL="0" indent="0">
              <a:buNone/>
            </a:pPr>
            <a:endParaRPr lang="ky-KG" dirty="0" smtClean="0"/>
          </a:p>
          <a:p>
            <a:pPr marL="0" indent="0">
              <a:buNone/>
            </a:pPr>
            <a:r>
              <a:rPr lang="ky-KG" dirty="0">
                <a:solidFill>
                  <a:srgbClr val="00B050"/>
                </a:solidFill>
              </a:rPr>
              <a:t> </a:t>
            </a:r>
            <a:r>
              <a:rPr lang="ky-KG" dirty="0" smtClean="0">
                <a:solidFill>
                  <a:srgbClr val="00B050"/>
                </a:solidFill>
              </a:rPr>
              <a:t>     Алтын Казык </a:t>
            </a:r>
            <a:r>
              <a:rPr lang="ky-KG" dirty="0">
                <a:solidFill>
                  <a:srgbClr val="00B050"/>
                </a:solidFill>
              </a:rPr>
              <a:t>жылдызы аркылуу биз </a:t>
            </a:r>
          </a:p>
          <a:p>
            <a:pPr marL="0" indent="0">
              <a:buNone/>
            </a:pPr>
            <a:r>
              <a:rPr lang="ky-KG" dirty="0">
                <a:solidFill>
                  <a:srgbClr val="00B050"/>
                </a:solidFill>
              </a:rPr>
              <a:t>      горизонттун түндүк тарабын билебиз.</a:t>
            </a:r>
          </a:p>
          <a:p>
            <a:pPr marL="0" indent="0">
              <a:buNone/>
            </a:pPr>
            <a:endParaRPr lang="ky-KG" dirty="0"/>
          </a:p>
          <a:p>
            <a:pPr marL="0" indent="0">
              <a:buNone/>
            </a:pPr>
            <a:endParaRPr lang="ky-KG" dirty="0" smtClean="0"/>
          </a:p>
          <a:p>
            <a:pPr marL="0" indent="0">
              <a:buNone/>
            </a:pPr>
            <a:endParaRPr lang="ky-K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18" y="110534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8113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974" y="178279"/>
            <a:ext cx="7911028" cy="42557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ky-KG" sz="1800" dirty="0" smtClean="0">
                <a:solidFill>
                  <a:srgbClr val="002060"/>
                </a:solidFill>
              </a:rPr>
              <a:t>  Алтын </a:t>
            </a:r>
            <a:r>
              <a:rPr lang="ky-KG" sz="1800" dirty="0">
                <a:solidFill>
                  <a:srgbClr val="002060"/>
                </a:solidFill>
              </a:rPr>
              <a:t>Казык жылдызы </a:t>
            </a:r>
            <a:r>
              <a:rPr lang="ky-KG" sz="1800" dirty="0" smtClean="0">
                <a:solidFill>
                  <a:srgbClr val="002060"/>
                </a:solidFill>
              </a:rPr>
              <a:t>аркылуу горизонттун багыттарын аныктайбыз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430" y="2242466"/>
            <a:ext cx="3830128" cy="3880773"/>
          </a:xfrm>
        </p:spPr>
        <p:txBody>
          <a:bodyPr>
            <a:normAutofit/>
          </a:bodyPr>
          <a:lstStyle/>
          <a:p>
            <a:r>
              <a:rPr lang="ky-KG" sz="2000" dirty="0">
                <a:solidFill>
                  <a:srgbClr val="002060"/>
                </a:solidFill>
              </a:rPr>
              <a:t>Алтын Казык </a:t>
            </a:r>
            <a:r>
              <a:rPr lang="ky-KG" sz="2000" dirty="0" smtClean="0">
                <a:solidFill>
                  <a:srgbClr val="002060"/>
                </a:solidFill>
              </a:rPr>
              <a:t>жылдызына бет маңдай карап турсак</a:t>
            </a:r>
          </a:p>
          <a:p>
            <a:pPr marL="0" indent="0">
              <a:buNone/>
            </a:pPr>
            <a:r>
              <a:rPr lang="ky-KG" sz="2000" dirty="0">
                <a:solidFill>
                  <a:srgbClr val="002060"/>
                </a:solidFill>
              </a:rPr>
              <a:t>  </a:t>
            </a:r>
            <a:r>
              <a:rPr lang="ky-KG" sz="2000" dirty="0" smtClean="0">
                <a:solidFill>
                  <a:srgbClr val="002060"/>
                </a:solidFill>
              </a:rPr>
              <a:t>  арка тарабыбыз түштүк,оң  </a:t>
            </a:r>
          </a:p>
          <a:p>
            <a:pPr marL="0" indent="0">
              <a:buNone/>
            </a:pPr>
            <a:r>
              <a:rPr lang="ky-KG" sz="2000" dirty="0">
                <a:solidFill>
                  <a:srgbClr val="002060"/>
                </a:solidFill>
              </a:rPr>
              <a:t> </a:t>
            </a:r>
            <a:r>
              <a:rPr lang="ky-KG" sz="2000" dirty="0" smtClean="0">
                <a:solidFill>
                  <a:srgbClr val="002060"/>
                </a:solidFill>
              </a:rPr>
              <a:t>   жагыбызды чыгыш ал эми </a:t>
            </a:r>
          </a:p>
          <a:p>
            <a:pPr marL="0" indent="0">
              <a:buNone/>
            </a:pPr>
            <a:r>
              <a:rPr lang="ky-KG" sz="2000" dirty="0">
                <a:solidFill>
                  <a:srgbClr val="002060"/>
                </a:solidFill>
              </a:rPr>
              <a:t> </a:t>
            </a:r>
            <a:r>
              <a:rPr lang="ky-KG" sz="2000" dirty="0" smtClean="0">
                <a:solidFill>
                  <a:srgbClr val="002060"/>
                </a:solidFill>
              </a:rPr>
              <a:t>   сол тарабыбызды батыш </a:t>
            </a:r>
          </a:p>
          <a:p>
            <a:pPr marL="0" indent="0">
              <a:buNone/>
            </a:pPr>
            <a:r>
              <a:rPr lang="ky-KG" sz="2000" dirty="0">
                <a:solidFill>
                  <a:srgbClr val="002060"/>
                </a:solidFill>
              </a:rPr>
              <a:t> </a:t>
            </a:r>
            <a:r>
              <a:rPr lang="ky-KG" sz="2000" dirty="0" smtClean="0">
                <a:solidFill>
                  <a:srgbClr val="002060"/>
                </a:solidFill>
              </a:rPr>
              <a:t>   деп билсек болот.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Picture 6" descr="https://avatars.mds.yandex.net/get-zen_doc/987771/pub_5bee625939d19f00ab232b52_5bee6df28be31800a90385e9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8"/>
          <a:stretch/>
        </p:blipFill>
        <p:spPr bwMode="auto">
          <a:xfrm>
            <a:off x="3951497" y="1818257"/>
            <a:ext cx="7978835" cy="47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44" y="178279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7231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cf2.ppt-online.org/files2/slide/w/WYCN4ZHwAPMevbplity0SgVmq95oQcDz3adfX8UOK/slide-1.jpg"/>
          <p:cNvSpPr>
            <a:spLocks noChangeAspect="1" noChangeArrowheads="1"/>
          </p:cNvSpPr>
          <p:nvPr/>
        </p:nvSpPr>
        <p:spPr bwMode="auto">
          <a:xfrm flipH="1">
            <a:off x="460372" y="-144463"/>
            <a:ext cx="1551307" cy="18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f2.ppt-online.org/files2/slide/w/WYCN4ZHwAPMevbplity0SgVmq95oQcDz3adfX8UOK/slide-1.jpg"/>
          <p:cNvSpPr>
            <a:spLocks noChangeAspect="1" noChangeArrowheads="1"/>
          </p:cNvSpPr>
          <p:nvPr/>
        </p:nvSpPr>
        <p:spPr bwMode="auto">
          <a:xfrm>
            <a:off x="808718" y="30861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93217" r="89" b="549"/>
          <a:stretch/>
        </p:blipFill>
        <p:spPr bwMode="auto">
          <a:xfrm>
            <a:off x="712923" y="6118055"/>
            <a:ext cx="9753600" cy="4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632" y="1876767"/>
            <a:ext cx="9657805" cy="3077766"/>
          </a:xfrm>
          <a:prstGeom prst="rect">
            <a:avLst/>
          </a:prstGeom>
          <a:gradFill flip="none" rotWithShape="1">
            <a:gsLst>
              <a:gs pos="20000">
                <a:srgbClr val="FFFF00"/>
              </a:gs>
              <a:gs pos="92000">
                <a:srgbClr val="00B050"/>
              </a:gs>
              <a:gs pos="81000">
                <a:srgbClr val="FFFF00"/>
              </a:gs>
              <a:gs pos="7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ky-KG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Максаттар:</a:t>
            </a:r>
          </a:p>
          <a:p>
            <a:pPr algn="ctr"/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«Карта </a:t>
            </a:r>
            <a:r>
              <a:rPr lang="ky-KG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жок учурларда </a:t>
            </a:r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жер шартынын өзгөчөлүктөрүнө карап жайгашкан  жерди туура аныктоо»</a:t>
            </a:r>
          </a:p>
          <a:p>
            <a:pPr algn="ctr"/>
            <a:r>
              <a:rPr lang="ky-KG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</a:t>
            </a:r>
          </a:p>
          <a:p>
            <a:pPr algn="ctr"/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«Компас менен  ,</a:t>
            </a:r>
            <a:r>
              <a:rPr lang="ky-KG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күн жана саат менен  ошондой </a:t>
            </a:r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эле  жергиликтүү предметтер аркылуу </a:t>
            </a:r>
            <a:r>
              <a:rPr lang="ky-KG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</a:t>
            </a:r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агыттарды туура  аныктоого үйрөнүү</a:t>
            </a:r>
            <a:r>
              <a:rPr lang="ky-KG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»</a:t>
            </a:r>
            <a:r>
              <a:rPr lang="ky-KG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ky-KG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</a:t>
            </a:r>
            <a:r>
              <a:rPr lang="ky-KG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түндүк,түштүк,батыш, чыгыш)</a:t>
            </a:r>
          </a:p>
          <a:p>
            <a:pPr algn="ctr"/>
            <a:endParaRPr lang="ky-KG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100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6" y="14196"/>
            <a:ext cx="1588343" cy="15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05" y="115450"/>
            <a:ext cx="2921635" cy="1547887"/>
          </a:xfrm>
          <a:prstGeom prst="rect">
            <a:avLst/>
          </a:prstGeom>
          <a:noFill/>
          <a:extLst/>
        </p:spPr>
      </p:pic>
      <p:sp>
        <p:nvSpPr>
          <p:cNvPr id="8" name="Прямоугольник 7"/>
          <p:cNvSpPr/>
          <p:nvPr/>
        </p:nvSpPr>
        <p:spPr>
          <a:xfrm>
            <a:off x="3061054" y="223592"/>
            <a:ext cx="5335971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3200" b="1" dirty="0" smtClean="0"/>
              <a:t>    </a:t>
            </a:r>
            <a:r>
              <a:rPr lang="ru-RU" sz="3200" b="1" dirty="0" err="1" smtClean="0"/>
              <a:t>Аскердик</a:t>
            </a:r>
            <a:r>
              <a:rPr lang="ru-RU" sz="3200" b="1" dirty="0" smtClean="0"/>
              <a:t>  </a:t>
            </a:r>
            <a:r>
              <a:rPr lang="ru-RU" sz="3200" b="1" dirty="0"/>
              <a:t>топография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86965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44" y="178279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3" y="1793967"/>
            <a:ext cx="8841135" cy="4247396"/>
          </a:xfrm>
        </p:spPr>
        <p:txBody>
          <a:bodyPr>
            <a:normAutofit/>
          </a:bodyPr>
          <a:lstStyle/>
          <a:p>
            <a:r>
              <a:rPr lang="ky-KG" sz="2800" b="1" dirty="0" smtClean="0">
                <a:solidFill>
                  <a:srgbClr val="FF0000"/>
                </a:solidFill>
              </a:rPr>
              <a:t> </a:t>
            </a:r>
            <a:r>
              <a:rPr lang="ky-KG" sz="2800" dirty="0">
                <a:solidFill>
                  <a:srgbClr val="0070C0"/>
                </a:solidFill>
              </a:rPr>
              <a:t>Т</a:t>
            </a:r>
            <a:r>
              <a:rPr lang="ky-KG" sz="2800" dirty="0" smtClean="0">
                <a:solidFill>
                  <a:srgbClr val="0070C0"/>
                </a:solidFill>
              </a:rPr>
              <a:t>уман басып  Ай , Күн жана жылдыздар көрүнбөгөн мезгилдерде горизонттун багыттарын аныктоо үчүн биз жергиликтүү предметтерди пайдалансак болот .</a:t>
            </a:r>
          </a:p>
          <a:p>
            <a:r>
              <a:rPr lang="ky-KG" sz="2800" b="1" dirty="0" smtClean="0">
                <a:solidFill>
                  <a:srgbClr val="FF0000"/>
                </a:solidFill>
              </a:rPr>
              <a:t>Кантип?</a:t>
            </a:r>
            <a:r>
              <a:rPr lang="ky-KG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Жергиликтүү предметтер аркылуу :</a:t>
            </a:r>
          </a:p>
          <a:p>
            <a:pPr marL="0" indent="0">
              <a:buNone/>
            </a:pPr>
            <a:r>
              <a:rPr lang="ky-KG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 Мисалы: тоо,таш,токой ж.б . аркылуу </a:t>
            </a:r>
          </a:p>
          <a:p>
            <a:pPr marL="0" indent="0">
              <a:buNone/>
            </a:pPr>
            <a:r>
              <a:rPr lang="ky-KG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түндүк,түштүктү кантип аныктаса болот?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3486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669" y="178280"/>
            <a:ext cx="7789078" cy="45144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y-KG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Жергиликтүү </a:t>
            </a:r>
            <a:r>
              <a:rPr lang="ky-KG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предметтер аркылуу багыттарды  аныктоо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s://i0.wp.com/ds04.infourok.ru/uploads/ex/0fe5/0000e6bc-e7b5948c/hello_html_45f57ff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r="64861" b="28436"/>
          <a:stretch/>
        </p:blipFill>
        <p:spPr bwMode="auto">
          <a:xfrm>
            <a:off x="8473612" y="772924"/>
            <a:ext cx="1446765" cy="56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ds04.infourok.ru/uploads/ex/0ba0/000fc30f-f24b94c3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25"/>
          <a:stretch/>
        </p:blipFill>
        <p:spPr bwMode="auto">
          <a:xfrm>
            <a:off x="4071902" y="3296570"/>
            <a:ext cx="4389018" cy="31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ds02.infourok.ru/uploads/ex/0b29/00022e08-563b7035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19818" r="23893" b="9627"/>
          <a:stretch/>
        </p:blipFill>
        <p:spPr bwMode="auto">
          <a:xfrm>
            <a:off x="4148818" y="809547"/>
            <a:ext cx="4324794" cy="24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6962" y="1225689"/>
            <a:ext cx="31828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dirty="0">
                <a:solidFill>
                  <a:srgbClr val="0070C0"/>
                </a:solidFill>
              </a:rPr>
              <a:t>Дарактардын түндүк </a:t>
            </a:r>
            <a:r>
              <a:rPr lang="ky-KG" dirty="0" smtClean="0">
                <a:solidFill>
                  <a:srgbClr val="0070C0"/>
                </a:solidFill>
              </a:rPr>
              <a:t>тарабындагы бутактары  начар  ,ал </a:t>
            </a:r>
            <a:r>
              <a:rPr lang="ky-KG" dirty="0">
                <a:solidFill>
                  <a:srgbClr val="0070C0"/>
                </a:solidFill>
              </a:rPr>
              <a:t>эми түштүк тарабы </a:t>
            </a:r>
            <a:r>
              <a:rPr lang="ky-KG" dirty="0" smtClean="0">
                <a:solidFill>
                  <a:srgbClr val="0070C0"/>
                </a:solidFill>
              </a:rPr>
              <a:t>жакшы өсүп жетилет .</a:t>
            </a:r>
          </a:p>
          <a:p>
            <a:endParaRPr lang="ky-KG" dirty="0" smtClean="0"/>
          </a:p>
          <a:p>
            <a:r>
              <a:rPr lang="ky-KG" dirty="0" smtClean="0">
                <a:solidFill>
                  <a:srgbClr val="00B050"/>
                </a:solidFill>
              </a:rPr>
              <a:t>Дарактын </a:t>
            </a:r>
            <a:r>
              <a:rPr lang="ky-KG" dirty="0">
                <a:solidFill>
                  <a:srgbClr val="00B050"/>
                </a:solidFill>
              </a:rPr>
              <a:t>кесилген калдыгындагы тегерекчелер түндүк тарабында тыгыз болуп түштүк тарабы </a:t>
            </a:r>
            <a:r>
              <a:rPr lang="ky-KG" dirty="0" smtClean="0">
                <a:solidFill>
                  <a:srgbClr val="00B050"/>
                </a:solidFill>
              </a:rPr>
              <a:t>тескерисинче аралыктары бири биринен  алыс жайгашат.</a:t>
            </a:r>
          </a:p>
          <a:p>
            <a:endParaRPr lang="ky-KG" dirty="0"/>
          </a:p>
          <a:p>
            <a:r>
              <a:rPr lang="ky-KG" dirty="0" smtClean="0">
                <a:solidFill>
                  <a:srgbClr val="002060"/>
                </a:solidFill>
              </a:rPr>
              <a:t>Козу карындар ,мох ж.б . Өсүмдүктөр дарактардын , таштардын түндүк тарабына өсүшөт.</a:t>
            </a:r>
            <a:endParaRPr lang="ky-KG" dirty="0">
              <a:solidFill>
                <a:srgbClr val="002060"/>
              </a:solidFill>
            </a:endParaRPr>
          </a:p>
          <a:p>
            <a:r>
              <a:rPr lang="ky-KG" dirty="0" smtClean="0"/>
              <a:t>	</a:t>
            </a:r>
            <a:endParaRPr lang="ky-KG" dirty="0"/>
          </a:p>
        </p:txBody>
      </p:sp>
      <p:pic>
        <p:nvPicPr>
          <p:cNvPr id="10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59" y="0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7" y="167505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4136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755" y="130151"/>
            <a:ext cx="7905088" cy="42194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Жергиликтүү предметтер аркылуу багыттарды  аныктоо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ds04.infourok.ru/uploads/ex/06e0/0012f29f-e646b35d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8" descr="https://ds04.infourok.ru/uploads/ex/004e/00112ad5-58236c1f/img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72180" r="52842" b="4205"/>
          <a:stretch/>
        </p:blipFill>
        <p:spPr bwMode="auto">
          <a:xfrm>
            <a:off x="571499" y="1031404"/>
            <a:ext cx="2373924" cy="25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f2.ppt-online.org/files2/slide/w/WYCN4ZHwAPMevbplity0SgVmq95oQcDz3adfX8UOK/slide-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4" t="8276" r="89" b="19250"/>
          <a:stretch/>
        </p:blipFill>
        <p:spPr bwMode="auto">
          <a:xfrm>
            <a:off x="571500" y="3651609"/>
            <a:ext cx="9689124" cy="31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ds04.infourok.ru/uploads/ex/004e/00112ad5-58236c1f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4" t="71936" r="5528" b="4449"/>
          <a:stretch/>
        </p:blipFill>
        <p:spPr bwMode="auto">
          <a:xfrm>
            <a:off x="7530752" y="1031404"/>
            <a:ext cx="2729872" cy="25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9531" y="723674"/>
            <a:ext cx="4053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dirty="0" smtClean="0">
                <a:solidFill>
                  <a:srgbClr val="002060"/>
                </a:solidFill>
              </a:rPr>
              <a:t>Тоо ,таш дарактардын түштүк тарабында кар тез эрип кетет.</a:t>
            </a:r>
          </a:p>
          <a:p>
            <a:endParaRPr lang="ky-KG" dirty="0" smtClean="0"/>
          </a:p>
          <a:p>
            <a:r>
              <a:rPr lang="ky-KG" dirty="0" smtClean="0">
                <a:solidFill>
                  <a:srgbClr val="00B050"/>
                </a:solidFill>
              </a:rPr>
              <a:t>Кумурскалар дайыма дарактын таштын же дөңсө жерлердин түштүк  тарабына уяларын жасашат.</a:t>
            </a:r>
          </a:p>
          <a:p>
            <a:endParaRPr lang="ky-KG" dirty="0" smtClean="0">
              <a:solidFill>
                <a:srgbClr val="00B050"/>
              </a:solidFill>
            </a:endParaRPr>
          </a:p>
          <a:p>
            <a:r>
              <a:rPr lang="ky-KG" dirty="0">
                <a:solidFill>
                  <a:srgbClr val="0070C0"/>
                </a:solidFill>
              </a:rPr>
              <a:t>Дарактардын түндүк тарабы нымдуу </a:t>
            </a:r>
            <a:r>
              <a:rPr lang="ky-KG" dirty="0" smtClean="0">
                <a:solidFill>
                  <a:srgbClr val="0070C0"/>
                </a:solidFill>
              </a:rPr>
              <a:t>ал </a:t>
            </a:r>
            <a:r>
              <a:rPr lang="ky-KG" dirty="0">
                <a:solidFill>
                  <a:srgbClr val="0070C0"/>
                </a:solidFill>
              </a:rPr>
              <a:t>эми түштүк тарабы кургак болот.</a:t>
            </a:r>
          </a:p>
          <a:p>
            <a:endParaRPr lang="ru-RU" dirty="0"/>
          </a:p>
        </p:txBody>
      </p:sp>
      <p:pic>
        <p:nvPicPr>
          <p:cNvPr id="11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52" y="5532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807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29419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755" y="130151"/>
            <a:ext cx="7905088" cy="42194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ky-KG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Жайгашкан ордубузду жана багыттарды  </a:t>
            </a:r>
            <a:r>
              <a:rPr lang="ky-KG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аныктоо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ds04.infourok.ru/uploads/ex/06e0/0012f29f-e646b35d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52" y="5532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807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s://cf.ppt-online.org/files1/slide/4/4eytJM9GI0OmV6XskUWEB83bwpSa5Nfq1xojT2HhYz/slide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2" t="22332" r="5581" b="5472"/>
          <a:stretch/>
        </p:blipFill>
        <p:spPr bwMode="auto">
          <a:xfrm>
            <a:off x="617798" y="2387354"/>
            <a:ext cx="8064138" cy="39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001485" y="766354"/>
            <a:ext cx="8717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dirty="0" smtClean="0"/>
              <a:t>Мисалы бул сүрөттө</a:t>
            </a:r>
          </a:p>
          <a:p>
            <a:r>
              <a:rPr lang="ky-KG" dirty="0" smtClean="0"/>
              <a:t>Түштүк тарапта 90 метр аралыкта чоң склад.</a:t>
            </a:r>
          </a:p>
          <a:p>
            <a:r>
              <a:rPr lang="ky-KG" dirty="0" smtClean="0"/>
              <a:t>Чыгыш тарапта 70 метр </a:t>
            </a:r>
            <a:r>
              <a:rPr lang="ky-KG" smtClean="0"/>
              <a:t>аралыкта жалгыз түп  </a:t>
            </a:r>
            <a:r>
              <a:rPr lang="ky-KG" dirty="0" smtClean="0"/>
              <a:t>дарак.</a:t>
            </a:r>
          </a:p>
          <a:p>
            <a:r>
              <a:rPr lang="ky-KG" dirty="0" smtClean="0"/>
              <a:t>Түндук –чыгыш тарапта 30 метр аралыкта дайра бар деп жайгашкан ордубуздун ориентировкасын  алабыз . 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924801" y="2055223"/>
            <a:ext cx="461665" cy="13759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ky-KG" b="1" dirty="0" smtClean="0">
                <a:solidFill>
                  <a:srgbClr val="FF0000"/>
                </a:solidFill>
              </a:rPr>
              <a:t>түштүк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2172" y="4010476"/>
            <a:ext cx="129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b="1" dirty="0" smtClean="0">
                <a:solidFill>
                  <a:srgbClr val="002060"/>
                </a:solidFill>
              </a:rPr>
              <a:t>чыгыш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3371" y="5190308"/>
            <a:ext cx="199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b="1" dirty="0" smtClean="0"/>
              <a:t>Түндүк -чыгыш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254636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916" y="273170"/>
            <a:ext cx="4429504" cy="51183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5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>
            <a:off x="525881" y="5902960"/>
            <a:ext cx="11516593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8798" y="86353"/>
            <a:ext cx="7435972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ky-KG" b="1" dirty="0" smtClean="0">
                <a:solidFill>
                  <a:srgbClr val="002060"/>
                </a:solidFill>
              </a:rPr>
              <a:t>                </a:t>
            </a:r>
            <a:r>
              <a:rPr lang="ky-KG" sz="2400" b="1" dirty="0" smtClean="0">
                <a:solidFill>
                  <a:srgbClr val="002060"/>
                </a:solidFill>
              </a:rPr>
              <a:t>Компассыз  </a:t>
            </a:r>
            <a:r>
              <a:rPr lang="ky-KG" sz="2400" b="1" dirty="0">
                <a:solidFill>
                  <a:srgbClr val="002060"/>
                </a:solidFill>
              </a:rPr>
              <a:t>багыттарды </a:t>
            </a:r>
            <a:r>
              <a:rPr lang="ky-KG" sz="2400" b="1" dirty="0" smtClean="0">
                <a:solidFill>
                  <a:srgbClr val="002060"/>
                </a:solidFill>
              </a:rPr>
              <a:t> аныктоо</a:t>
            </a:r>
            <a:r>
              <a:rPr lang="ky-KG" sz="3600" b="1" dirty="0" smtClean="0">
                <a:solidFill>
                  <a:srgbClr val="002060"/>
                </a:solidFill>
              </a:rPr>
              <a:t>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40611" y="1293962"/>
            <a:ext cx="719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dirty="0" smtClean="0"/>
              <a:t> </a:t>
            </a:r>
            <a:endParaRPr lang="ru-RU" dirty="0"/>
          </a:p>
        </p:txBody>
      </p:sp>
      <p:pic>
        <p:nvPicPr>
          <p:cNvPr id="9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80" y="919501"/>
            <a:ext cx="11516593" cy="4960188"/>
          </a:xfrm>
        </p:spPr>
      </p:pic>
    </p:spTree>
    <p:extLst>
      <p:ext uri="{BB962C8B-B14F-4D97-AF65-F5344CB8AC3E}">
        <p14:creationId xmlns:p14="http://schemas.microsoft.com/office/powerpoint/2010/main" val="4120553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1200"/>
          </a:xfrm>
        </p:spPr>
        <p:txBody>
          <a:bodyPr>
            <a:normAutofit fontScale="90000"/>
          </a:bodyPr>
          <a:lstStyle/>
          <a:p>
            <a:r>
              <a:rPr lang="ky-KG" dirty="0" smtClean="0">
                <a:solidFill>
                  <a:srgbClr val="002060"/>
                </a:solidFill>
              </a:rPr>
              <a:t>          Сабакты бышыктоо  үчүн суроолор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365066" cy="3880773"/>
          </a:xfrm>
        </p:spPr>
        <p:txBody>
          <a:bodyPr/>
          <a:lstStyle/>
          <a:p>
            <a:r>
              <a:rPr lang="ky-KG" sz="2000" b="1" dirty="0" smtClean="0"/>
              <a:t>Аскердик топография эмнени үйрөтөт?</a:t>
            </a:r>
          </a:p>
          <a:p>
            <a:r>
              <a:rPr lang="ky-KG" sz="2000" b="1" dirty="0" smtClean="0"/>
              <a:t>Топографиянын элементтерин атагыла </a:t>
            </a:r>
          </a:p>
          <a:p>
            <a:r>
              <a:rPr lang="ky-KG" sz="2000" b="1" dirty="0" smtClean="0"/>
              <a:t>Ориентир алуу эмне  үчүн керек?</a:t>
            </a:r>
          </a:p>
          <a:p>
            <a:r>
              <a:rPr lang="ky-KG" sz="2000" b="1" dirty="0" smtClean="0"/>
              <a:t>Биз болжолдогон ориентир кандай талаптарга жооп бериши керек?</a:t>
            </a:r>
          </a:p>
          <a:p>
            <a:r>
              <a:rPr lang="ky-KG" sz="2000" b="1" dirty="0" smtClean="0"/>
              <a:t>Горизонттун багыттарын күндүз жана түндөсү кантип аныктайбыз ?</a:t>
            </a:r>
          </a:p>
          <a:p>
            <a:r>
              <a:rPr lang="ky-KG" sz="2000" b="1" dirty="0" smtClean="0"/>
              <a:t>Өзүңөрдүн жайгашкан оордуңарды аныктагыла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6344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400" y="1666240"/>
            <a:ext cx="6400800" cy="2306320"/>
          </a:xfrm>
        </p:spPr>
        <p:txBody>
          <a:bodyPr>
            <a:noAutofit/>
          </a:bodyPr>
          <a:lstStyle/>
          <a:p>
            <a:r>
              <a:rPr lang="ky-KG" sz="4400" b="1" dirty="0" smtClean="0">
                <a:solidFill>
                  <a:srgbClr val="FF0000"/>
                </a:solidFill>
              </a:rPr>
              <a:t>           Көңүл    </a:t>
            </a:r>
            <a:br>
              <a:rPr lang="ky-KG" sz="4400" b="1" dirty="0" smtClean="0">
                <a:solidFill>
                  <a:srgbClr val="FF0000"/>
                </a:solidFill>
              </a:rPr>
            </a:br>
            <a:r>
              <a:rPr lang="ky-KG" sz="4400" b="1" dirty="0">
                <a:solidFill>
                  <a:srgbClr val="FF0000"/>
                </a:solidFill>
              </a:rPr>
              <a:t> </a:t>
            </a:r>
            <a:r>
              <a:rPr lang="ky-KG" sz="4400" b="1" dirty="0" smtClean="0">
                <a:solidFill>
                  <a:srgbClr val="FF0000"/>
                </a:solidFill>
              </a:rPr>
              <a:t>   бурганыңыздар </a:t>
            </a:r>
            <a:br>
              <a:rPr lang="ky-KG" sz="4400" b="1" dirty="0" smtClean="0">
                <a:solidFill>
                  <a:srgbClr val="FF0000"/>
                </a:solidFill>
              </a:rPr>
            </a:br>
            <a:r>
              <a:rPr lang="ky-KG" sz="4400" b="1" dirty="0">
                <a:solidFill>
                  <a:srgbClr val="FF0000"/>
                </a:solidFill>
              </a:rPr>
              <a:t> </a:t>
            </a:r>
            <a:r>
              <a:rPr lang="ky-KG" sz="4400" b="1" dirty="0" smtClean="0">
                <a:solidFill>
                  <a:srgbClr val="FF0000"/>
                </a:solidFill>
              </a:rPr>
              <a:t>    үчүн рахмат!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5651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rgbClr val="FFFF00"/>
            </a:gs>
            <a:gs pos="92000">
              <a:srgbClr val="00B050"/>
            </a:gs>
            <a:gs pos="81000">
              <a:srgbClr val="FFFF00"/>
            </a:gs>
            <a:gs pos="1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815" y="182880"/>
            <a:ext cx="5046454" cy="62800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  </a:t>
            </a:r>
            <a:r>
              <a:rPr lang="ru-RU" b="1" dirty="0" err="1" smtClean="0">
                <a:solidFill>
                  <a:schemeClr val="tx1"/>
                </a:solidFill>
              </a:rPr>
              <a:t>Аскердик</a:t>
            </a:r>
            <a:r>
              <a:rPr lang="ru-RU" b="1" dirty="0" smtClean="0">
                <a:solidFill>
                  <a:schemeClr val="tx1"/>
                </a:solidFill>
              </a:rPr>
              <a:t>  </a:t>
            </a:r>
            <a:r>
              <a:rPr lang="ru-RU" b="1" dirty="0">
                <a:solidFill>
                  <a:schemeClr val="tx1"/>
                </a:solidFill>
              </a:rPr>
              <a:t>топография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28207"/>
            <a:ext cx="9320106" cy="4613156"/>
          </a:xfrm>
        </p:spPr>
        <p:txBody>
          <a:bodyPr>
            <a:normAutofit/>
          </a:bodyPr>
          <a:lstStyle/>
          <a:p>
            <a:r>
              <a:rPr lang="ky-KG" sz="2000" b="1" dirty="0" smtClean="0">
                <a:solidFill>
                  <a:srgbClr val="FF0000"/>
                </a:solidFill>
              </a:rPr>
              <a:t>Согуш учурларында, же болбосо башка аскердик тапшырмаларды аткарууда убакытты жана жер шарттарынындагы  ынгайлуу жагдайларды өз пайдасына иштетип калуу үчүн тез жана ыкчам аракет талап кылынган мезгилдер болуп турат.</a:t>
            </a:r>
          </a:p>
          <a:p>
            <a:r>
              <a:rPr lang="ky-KG" sz="2000" b="1" dirty="0" smtClean="0"/>
              <a:t>  Мындай учурларда ар бир жоокер жайгашкан ордун жана горизонттун багыттарын,аралыктарды тез жана так аныктап кырдаалды туура пайдаланып калууга аракет жасашы керек . </a:t>
            </a:r>
          </a:p>
          <a:p>
            <a:r>
              <a:rPr lang="ky-KG" sz="2000" b="1" dirty="0" smtClean="0">
                <a:solidFill>
                  <a:srgbClr val="FF0000"/>
                </a:solidFill>
              </a:rPr>
              <a:t>Ал үчүн ар бир жоокер багыттарды ,аралыкты ,жайгашкан ордун аныктоонун жөнөкөй ыкмаларын билиши зарыл.</a:t>
            </a:r>
          </a:p>
          <a:p>
            <a:r>
              <a:rPr lang="ky-KG" sz="2000" b="1" dirty="0" smtClean="0"/>
              <a:t>Бул ыкмаларды биз  аскердик топографиядан үйрөнөбүз.  </a:t>
            </a:r>
            <a:endParaRPr lang="ru-RU" sz="2000" b="1" dirty="0"/>
          </a:p>
        </p:txBody>
      </p:sp>
      <p:pic>
        <p:nvPicPr>
          <p:cNvPr id="4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86" y="10190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34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8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903" y="168977"/>
            <a:ext cx="5046453" cy="60935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</a:rPr>
              <a:t>Аскердик</a:t>
            </a:r>
            <a:r>
              <a:rPr lang="ru-RU" b="1" dirty="0" smtClean="0">
                <a:solidFill>
                  <a:srgbClr val="002060"/>
                </a:solidFill>
              </a:rPr>
              <a:t> топография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31817"/>
            <a:ext cx="9502986" cy="5486400"/>
          </a:xfrm>
        </p:spPr>
        <p:txBody>
          <a:bodyPr/>
          <a:lstStyle/>
          <a:p>
            <a:r>
              <a:rPr lang="ru-RU" sz="2400" b="1" dirty="0" err="1" smtClean="0"/>
              <a:t>Аскердик</a:t>
            </a:r>
            <a:r>
              <a:rPr lang="ru-RU" sz="2400" b="1" dirty="0" smtClean="0"/>
              <a:t> </a:t>
            </a:r>
            <a:r>
              <a:rPr lang="ru-RU" sz="2400" b="1" dirty="0"/>
              <a:t>топография </a:t>
            </a:r>
            <a:r>
              <a:rPr lang="ru-RU" sz="2400" dirty="0"/>
              <a:t>— </a:t>
            </a:r>
            <a:r>
              <a:rPr lang="ru-RU" sz="2400" dirty="0" err="1">
                <a:solidFill>
                  <a:srgbClr val="FF0000"/>
                </a:solidFill>
              </a:rPr>
              <a:t>бул</a:t>
            </a:r>
            <a:r>
              <a:rPr lang="ru-RU" sz="2400" dirty="0">
                <a:solidFill>
                  <a:srgbClr val="FF0000"/>
                </a:solidFill>
              </a:rPr>
              <a:t> ар </a:t>
            </a:r>
            <a:r>
              <a:rPr lang="ru-RU" sz="2400" dirty="0" err="1">
                <a:solidFill>
                  <a:srgbClr val="FF0000"/>
                </a:solidFill>
              </a:rPr>
              <a:t>бир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жоокер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билүүгө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жана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пайдалана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билүүгө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милдетүү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болгон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аскер </a:t>
            </a:r>
            <a:r>
              <a:rPr lang="ru-RU" sz="2400" dirty="0" err="1">
                <a:solidFill>
                  <a:srgbClr val="002060"/>
                </a:solidFill>
              </a:rPr>
              <a:t>илими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          Ал  </a:t>
            </a:r>
            <a:r>
              <a:rPr lang="ru-RU" sz="2400" dirty="0" err="1">
                <a:solidFill>
                  <a:srgbClr val="0070C0"/>
                </a:solidFill>
              </a:rPr>
              <a:t>өзүнө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төмөндөгүлөрдү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камтыйт</a:t>
            </a:r>
            <a:r>
              <a:rPr lang="ru-RU" sz="2400" dirty="0" smtClean="0">
                <a:solidFill>
                  <a:srgbClr val="0070C0"/>
                </a:solidFill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dirty="0"/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Жер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шарттарынын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өзгөчөлүктөрүн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</a:t>
            </a:r>
            <a:r>
              <a:rPr lang="ru-RU" sz="2400" dirty="0" err="1" smtClean="0">
                <a:solidFill>
                  <a:srgbClr val="FF0000"/>
                </a:solidFill>
              </a:rPr>
              <a:t>уура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аңдап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билүү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Жайгашкан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ордун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жана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багыттарды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туура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аныктоо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ky-KG" sz="2400" dirty="0">
                <a:solidFill>
                  <a:srgbClr val="FF0000"/>
                </a:solidFill>
              </a:rPr>
              <a:t>Карта менен жана картасыз туура ориентир алуу </a:t>
            </a:r>
          </a:p>
          <a:p>
            <a:r>
              <a:rPr lang="ky-KG" sz="2400" dirty="0">
                <a:solidFill>
                  <a:srgbClr val="0070C0"/>
                </a:solidFill>
              </a:rPr>
              <a:t>   </a:t>
            </a:r>
            <a:r>
              <a:rPr lang="ky-KG" sz="2400" dirty="0" smtClean="0">
                <a:solidFill>
                  <a:srgbClr val="0070C0"/>
                </a:solidFill>
              </a:rPr>
              <a:t>Аскердик </a:t>
            </a:r>
            <a:r>
              <a:rPr lang="ky-KG" sz="2400" dirty="0">
                <a:solidFill>
                  <a:srgbClr val="0070C0"/>
                </a:solidFill>
              </a:rPr>
              <a:t>аракеттерди жасоодо жана түрдүү тапшырмаларды аткаруу учурларында бул </a:t>
            </a:r>
            <a:r>
              <a:rPr lang="ky-KG" sz="2400" dirty="0" smtClean="0">
                <a:solidFill>
                  <a:srgbClr val="0070C0"/>
                </a:solidFill>
              </a:rPr>
              <a:t>жөндөмдүүлүктөрүн </a:t>
            </a:r>
            <a:r>
              <a:rPr lang="ky-KG" sz="2400" dirty="0">
                <a:solidFill>
                  <a:srgbClr val="0070C0"/>
                </a:solidFill>
              </a:rPr>
              <a:t>пайдалана билүү </a:t>
            </a:r>
            <a:endParaRPr lang="ru-RU" sz="24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5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50C00"/>
              </a:clrFrom>
              <a:clrTo>
                <a:srgbClr val="E50C00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 flipH="1">
            <a:off x="1053738" y="5789748"/>
            <a:ext cx="8760822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86" y="10190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86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803" y="101907"/>
            <a:ext cx="7793806" cy="924446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r>
              <a:rPr lang="ky-KG" sz="2000" b="1" dirty="0" smtClean="0">
                <a:solidFill>
                  <a:srgbClr val="FF0000"/>
                </a:solidFill>
              </a:rPr>
              <a:t>     </a:t>
            </a:r>
            <a:r>
              <a:rPr lang="ky-KG" sz="2400" b="1" dirty="0" smtClean="0">
                <a:solidFill>
                  <a:srgbClr val="FF0000"/>
                </a:solidFill>
              </a:rPr>
              <a:t>Ориентир   алуунун   элементтери</a:t>
            </a:r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ky-KG" sz="2400" b="1" dirty="0" smtClean="0"/>
              <a:t>         Ориентир алуу  үч элементтен турат.</a:t>
            </a:r>
          </a:p>
          <a:p>
            <a:pPr algn="just"/>
            <a:r>
              <a:rPr lang="ky-KG" sz="2400" dirty="0" smtClean="0">
                <a:solidFill>
                  <a:srgbClr val="FF0000"/>
                </a:solidFill>
              </a:rPr>
              <a:t>1.Жайгашкан ордуңдагы </a:t>
            </a:r>
            <a:r>
              <a:rPr lang="ky-KG" sz="2400" dirty="0">
                <a:solidFill>
                  <a:srgbClr val="FF0000"/>
                </a:solidFill>
              </a:rPr>
              <a:t>жер шарттарынын </a:t>
            </a:r>
            <a:r>
              <a:rPr lang="ky-KG" sz="2400" dirty="0" smtClean="0">
                <a:solidFill>
                  <a:srgbClr val="FF0000"/>
                </a:solidFill>
              </a:rPr>
              <a:t>өзгөчөлүктөрүн </a:t>
            </a:r>
            <a:r>
              <a:rPr lang="ky-KG" sz="2400" dirty="0">
                <a:solidFill>
                  <a:srgbClr val="FF0000"/>
                </a:solidFill>
              </a:rPr>
              <a:t>изилдеп ориентир алуучу </a:t>
            </a:r>
            <a:r>
              <a:rPr lang="ky-KG" sz="2400" dirty="0" smtClean="0">
                <a:solidFill>
                  <a:srgbClr val="FF0000"/>
                </a:solidFill>
              </a:rPr>
              <a:t>белгилерди тактоо.</a:t>
            </a:r>
            <a:endParaRPr lang="ky-KG" sz="2400" dirty="0">
              <a:solidFill>
                <a:srgbClr val="FF0000"/>
              </a:solidFill>
            </a:endParaRPr>
          </a:p>
          <a:p>
            <a:pPr algn="just"/>
            <a:r>
              <a:rPr lang="ky-KG" sz="2400" dirty="0" smtClean="0"/>
              <a:t>2.Бизди </a:t>
            </a:r>
            <a:r>
              <a:rPr lang="ky-KG" sz="2400" dirty="0"/>
              <a:t>кызыктырган же өзүбүз байкоого алган обьектинин жайгашкан ордун аныктоо.</a:t>
            </a:r>
          </a:p>
          <a:p>
            <a:pPr algn="just"/>
            <a:r>
              <a:rPr lang="ky-KG" sz="2400" dirty="0"/>
              <a:t>3</a:t>
            </a:r>
            <a:r>
              <a:rPr lang="ky-KG" sz="2400" dirty="0">
                <a:solidFill>
                  <a:srgbClr val="FF0000"/>
                </a:solidFill>
              </a:rPr>
              <a:t>. Ошол жердин горизонттук </a:t>
            </a:r>
            <a:r>
              <a:rPr lang="ky-KG" sz="2400" dirty="0" smtClean="0">
                <a:solidFill>
                  <a:srgbClr val="FF0000"/>
                </a:solidFill>
              </a:rPr>
              <a:t>багыттарын туура  </a:t>
            </a:r>
            <a:r>
              <a:rPr lang="ky-KG" sz="2400" dirty="0">
                <a:solidFill>
                  <a:srgbClr val="FF0000"/>
                </a:solidFill>
              </a:rPr>
              <a:t>аныктоо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тундук,туштук,батыш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1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чыгыш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ж.б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 flipH="1">
            <a:off x="1053736" y="5829018"/>
            <a:ext cx="8621486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86" y="10190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55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458" y="276718"/>
            <a:ext cx="4313208" cy="53416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ky-KG" b="1" dirty="0" smtClean="0">
                <a:solidFill>
                  <a:srgbClr val="00B050"/>
                </a:solidFill>
              </a:rPr>
              <a:t>      </a:t>
            </a:r>
            <a:r>
              <a:rPr lang="ky-KG" b="1" dirty="0" smtClean="0">
                <a:solidFill>
                  <a:srgbClr val="002060"/>
                </a:solidFill>
              </a:rPr>
              <a:t>Ориентир </a:t>
            </a:r>
            <a:r>
              <a:rPr lang="ky-KG" b="1" dirty="0">
                <a:solidFill>
                  <a:srgbClr val="002060"/>
                </a:solidFill>
              </a:rPr>
              <a:t>алуу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73193"/>
            <a:ext cx="9753600" cy="4868170"/>
          </a:xfrm>
          <a:gradFill>
            <a:gsLst>
              <a:gs pos="3000">
                <a:srgbClr val="FFFF00"/>
              </a:gs>
              <a:gs pos="92000">
                <a:srgbClr val="00B050"/>
              </a:gs>
              <a:gs pos="81000">
                <a:srgbClr val="FFFF00"/>
              </a:gs>
              <a:gs pos="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Ориентир</a:t>
            </a:r>
            <a:r>
              <a:rPr lang="ru-RU" sz="2800" b="1" dirty="0"/>
              <a:t> </a:t>
            </a:r>
            <a:r>
              <a:rPr lang="ru-RU" sz="2800" b="1" dirty="0" err="1" smtClean="0"/>
              <a:t>алуу</a:t>
            </a:r>
            <a:r>
              <a:rPr lang="ru-RU" sz="2800" b="1" dirty="0" smtClean="0"/>
              <a:t>- </a:t>
            </a:r>
            <a:r>
              <a:rPr lang="ru-RU" sz="2800" i="1" dirty="0" err="1" smtClean="0">
                <a:solidFill>
                  <a:srgbClr val="FF0000"/>
                </a:solidFill>
              </a:rPr>
              <a:t>үчун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биз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турган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жерибиздеги</a:t>
            </a:r>
            <a:r>
              <a:rPr lang="ru-RU" sz="2800" i="1" dirty="0" smtClean="0">
                <a:solidFill>
                  <a:srgbClr val="FF0000"/>
                </a:solidFill>
              </a:rPr>
              <a:t> жердин </a:t>
            </a:r>
            <a:r>
              <a:rPr lang="ru-RU" sz="2800" i="1" dirty="0" err="1" smtClean="0">
                <a:solidFill>
                  <a:srgbClr val="FF0000"/>
                </a:solidFill>
              </a:rPr>
              <a:t>рельефтик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өзгөчөлүктөрүн</a:t>
            </a:r>
            <a:r>
              <a:rPr lang="ru-RU" sz="2800" i="1" dirty="0" smtClean="0">
                <a:solidFill>
                  <a:srgbClr val="FF0000"/>
                </a:solidFill>
              </a:rPr>
              <a:t> (</a:t>
            </a:r>
            <a:r>
              <a:rPr lang="ru-RU" sz="2800" i="1" dirty="0" err="1" smtClean="0">
                <a:solidFill>
                  <a:srgbClr val="FF0000"/>
                </a:solidFill>
              </a:rPr>
              <a:t>суу,токой,тоо,таш,казылган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аңдар</a:t>
            </a:r>
            <a:r>
              <a:rPr lang="ru-RU" sz="2800" i="1" dirty="0" smtClean="0">
                <a:solidFill>
                  <a:srgbClr val="FF0000"/>
                </a:solidFill>
              </a:rPr>
              <a:t>  </a:t>
            </a:r>
            <a:r>
              <a:rPr lang="ru-RU" sz="2800" i="1" dirty="0" err="1" smtClean="0">
                <a:solidFill>
                  <a:srgbClr val="FF0000"/>
                </a:solidFill>
              </a:rPr>
              <a:t>ж.б</a:t>
            </a:r>
            <a:r>
              <a:rPr lang="ru-RU" sz="2800" i="1" dirty="0" smtClean="0">
                <a:solidFill>
                  <a:srgbClr val="FF0000"/>
                </a:solidFill>
              </a:rPr>
              <a:t>.)            </a:t>
            </a:r>
            <a:r>
              <a:rPr lang="ru-RU" sz="2800" i="1" dirty="0" err="1" smtClean="0">
                <a:solidFill>
                  <a:srgbClr val="0070C0"/>
                </a:solidFill>
              </a:rPr>
              <a:t>Ошондой</a:t>
            </a:r>
            <a:r>
              <a:rPr lang="ru-RU" sz="2800" i="1" dirty="0" smtClean="0">
                <a:solidFill>
                  <a:srgbClr val="0070C0"/>
                </a:solidFill>
              </a:rPr>
              <a:t> эле </a:t>
            </a:r>
            <a:r>
              <a:rPr lang="ru-RU" sz="2000" i="1" dirty="0" err="1" smtClean="0">
                <a:solidFill>
                  <a:srgbClr val="0070C0"/>
                </a:solidFill>
              </a:rPr>
              <a:t>Ө</a:t>
            </a:r>
            <a:r>
              <a:rPr lang="ru-RU" sz="2800" i="1" dirty="0" err="1" smtClean="0">
                <a:solidFill>
                  <a:srgbClr val="0070C0"/>
                </a:solidFill>
              </a:rPr>
              <a:t>зг</a:t>
            </a:r>
            <a:r>
              <a:rPr lang="ru-RU" sz="3200" i="1" dirty="0" err="1" smtClean="0">
                <a:solidFill>
                  <a:srgbClr val="0070C0"/>
                </a:solidFill>
              </a:rPr>
              <a:t>ө</a:t>
            </a:r>
            <a:r>
              <a:rPr lang="ru-RU" sz="2800" i="1" dirty="0" err="1" smtClean="0">
                <a:solidFill>
                  <a:srgbClr val="0070C0"/>
                </a:solidFill>
              </a:rPr>
              <a:t>ч</a:t>
            </a:r>
            <a:r>
              <a:rPr lang="ru-RU" sz="3200" i="1" dirty="0" err="1" smtClean="0">
                <a:solidFill>
                  <a:srgbClr val="0070C0"/>
                </a:solidFill>
              </a:rPr>
              <a:t>ө</a:t>
            </a:r>
            <a:r>
              <a:rPr lang="ru-RU" sz="2800" i="1" dirty="0" err="1" smtClean="0">
                <a:solidFill>
                  <a:srgbClr val="0070C0"/>
                </a:solidFill>
              </a:rPr>
              <a:t>лонг</a:t>
            </a:r>
            <a:r>
              <a:rPr lang="ru-RU" sz="3600" i="1" dirty="0" err="1" smtClean="0">
                <a:solidFill>
                  <a:srgbClr val="0070C0"/>
                </a:solidFill>
              </a:rPr>
              <a:t>ө</a:t>
            </a:r>
            <a:r>
              <a:rPr lang="ru-RU" sz="2800" i="1" dirty="0" err="1" smtClean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, </a:t>
            </a:r>
            <a:r>
              <a:rPr lang="ru-RU" sz="2800" i="1" dirty="0" err="1" smtClean="0">
                <a:solidFill>
                  <a:srgbClr val="0070C0"/>
                </a:solidFill>
              </a:rPr>
              <a:t>көзгө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урунттуу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предметтерди</a:t>
            </a:r>
            <a:r>
              <a:rPr lang="ru-RU" sz="2800" i="1" dirty="0" smtClean="0">
                <a:solidFill>
                  <a:srgbClr val="0070C0"/>
                </a:solidFill>
              </a:rPr>
              <a:t> (</a:t>
            </a:r>
            <a:r>
              <a:rPr lang="ru-RU" sz="2800" i="1" dirty="0" err="1" smtClean="0">
                <a:solidFill>
                  <a:srgbClr val="0070C0"/>
                </a:solidFill>
              </a:rPr>
              <a:t>жол,үйлөр,башня,завод.склад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ж.б</a:t>
            </a:r>
            <a:r>
              <a:rPr lang="ru-RU" sz="2800" i="1" dirty="0" smtClean="0">
                <a:solidFill>
                  <a:srgbClr val="0070C0"/>
                </a:solidFill>
              </a:rPr>
              <a:t>.) </a:t>
            </a:r>
            <a:r>
              <a:rPr lang="ru-RU" sz="2800" i="1" dirty="0" err="1" smtClean="0">
                <a:solidFill>
                  <a:srgbClr val="0070C0"/>
                </a:solidFill>
              </a:rPr>
              <a:t>пайдаланабыз</a:t>
            </a:r>
            <a:endParaRPr lang="ru-RU" sz="28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5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>
            <a:off x="677334" y="5902960"/>
            <a:ext cx="9753600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86" y="10190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4659" y="91747"/>
            <a:ext cx="6124755" cy="61247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ky-KG" dirty="0" smtClean="0">
                <a:solidFill>
                  <a:srgbClr val="002060"/>
                </a:solidFill>
              </a:rPr>
              <a:t>Жайгашкан ордубузду аныктоо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AutoShape 20" descr="https://s1.slide-share.ru/s_image/c63a337a32297929b467d6f31a6b023a/fecac987-5de7-4866-937f-cf28fa8e61cf.jpe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77334" y="731521"/>
            <a:ext cx="5814906" cy="53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ky-KG" b="1" dirty="0" smtClean="0"/>
              <a:t> </a:t>
            </a:r>
            <a:r>
              <a:rPr lang="ky-KG" sz="2000" b="1" dirty="0">
                <a:solidFill>
                  <a:srgbClr val="FF0000"/>
                </a:solidFill>
              </a:rPr>
              <a:t>А</a:t>
            </a:r>
            <a:r>
              <a:rPr lang="ky-KG" sz="2000" b="1" dirty="0" smtClean="0">
                <a:solidFill>
                  <a:srgbClr val="FF0000"/>
                </a:solidFill>
              </a:rPr>
              <a:t>лгач </a:t>
            </a:r>
            <a:r>
              <a:rPr lang="ky-KG" sz="2000" b="1" dirty="0">
                <a:solidFill>
                  <a:srgbClr val="FF0000"/>
                </a:solidFill>
              </a:rPr>
              <a:t>биз өзүбүздүн турган </a:t>
            </a:r>
            <a:r>
              <a:rPr lang="ky-KG" sz="2000" b="1" dirty="0" smtClean="0">
                <a:solidFill>
                  <a:srgbClr val="FF0000"/>
                </a:solidFill>
              </a:rPr>
              <a:t>жерибизди, жайгашкан </a:t>
            </a:r>
            <a:r>
              <a:rPr lang="ky-KG" sz="2000" b="1" dirty="0">
                <a:solidFill>
                  <a:srgbClr val="FF0000"/>
                </a:solidFill>
              </a:rPr>
              <a:t>оордубузду туура аныкттоону </a:t>
            </a:r>
            <a:r>
              <a:rPr lang="ky-KG" sz="2000" b="1" dirty="0" smtClean="0">
                <a:solidFill>
                  <a:srgbClr val="FF0000"/>
                </a:solidFill>
              </a:rPr>
              <a:t>үйрөнөбүз.</a:t>
            </a:r>
            <a:endParaRPr lang="ky-KG" sz="2000" b="1" dirty="0">
              <a:solidFill>
                <a:srgbClr val="FF0000"/>
              </a:solidFill>
            </a:endParaRPr>
          </a:p>
          <a:p>
            <a:r>
              <a:rPr lang="ky-KG" b="1" dirty="0">
                <a:solidFill>
                  <a:srgbClr val="FF0000"/>
                </a:solidFill>
              </a:rPr>
              <a:t>Мисалы :Бул </a:t>
            </a:r>
            <a:r>
              <a:rPr lang="ky-KG" b="1" dirty="0" smtClean="0">
                <a:solidFill>
                  <a:srgbClr val="FF0000"/>
                </a:solidFill>
              </a:rPr>
              <a:t>сүрөттөрдөгүдөй . </a:t>
            </a:r>
            <a:r>
              <a:rPr lang="ky-KG" b="1" dirty="0" smtClean="0"/>
              <a:t>                   </a:t>
            </a:r>
            <a:r>
              <a:rPr lang="ky-KG" b="1" dirty="0"/>
              <a:t>О</a:t>
            </a:r>
            <a:r>
              <a:rPr lang="ky-KG" b="1" dirty="0" smtClean="0"/>
              <a:t>риентир алуучу предметтер айланадагы башка нерселерден формасы,көлөмү ,түсү ,ж.б менен   айырмаланып өзгөчөлөнүп турушу керек</a:t>
            </a:r>
          </a:p>
          <a:p>
            <a:r>
              <a:rPr lang="ky-KG" b="1" dirty="0" smtClean="0">
                <a:solidFill>
                  <a:srgbClr val="0070C0"/>
                </a:solidFill>
              </a:rPr>
              <a:t>Жана аларга чейинки аралыктын </a:t>
            </a:r>
            <a:r>
              <a:rPr lang="ky-KG" b="1" dirty="0">
                <a:solidFill>
                  <a:srgbClr val="0070C0"/>
                </a:solidFill>
              </a:rPr>
              <a:t>өлчөмдөрүн </a:t>
            </a:r>
            <a:r>
              <a:rPr lang="ky-KG" b="1" dirty="0" smtClean="0">
                <a:solidFill>
                  <a:srgbClr val="0070C0"/>
                </a:solidFill>
              </a:rPr>
              <a:t>да болжолдуу  </a:t>
            </a:r>
            <a:r>
              <a:rPr lang="ky-KG" b="1" dirty="0">
                <a:solidFill>
                  <a:srgbClr val="0070C0"/>
                </a:solidFill>
              </a:rPr>
              <a:t>аныкташыбыз керек .  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94" name="Picture 22" descr="https://cf.ppt-online.org/files1/slide/4/4eytJM9GI0OmV6XskUWEB83bwpSa5Nfq1xojT2HhYz/slid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21884" r="5215" b="5920"/>
          <a:stretch/>
        </p:blipFill>
        <p:spPr bwMode="auto">
          <a:xfrm>
            <a:off x="1065166" y="3955595"/>
            <a:ext cx="5039241" cy="28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sun9-66.userapi.com/c857532/v857532597/88fd8/VK8ArnDQ60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39" y="1653629"/>
            <a:ext cx="5525586" cy="501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86" y="10190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1" y="101907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3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575" y="255842"/>
            <a:ext cx="7337211" cy="47732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y-KG" sz="2400" dirty="0">
                <a:solidFill>
                  <a:srgbClr val="002060"/>
                </a:solidFill>
              </a:rPr>
              <a:t>Жайгашкан </a:t>
            </a:r>
            <a:r>
              <a:rPr lang="ky-KG" sz="2400" dirty="0" smtClean="0">
                <a:solidFill>
                  <a:srgbClr val="002060"/>
                </a:solidFill>
              </a:rPr>
              <a:t>ордубузду жана багыттарды  </a:t>
            </a:r>
            <a:r>
              <a:rPr lang="ky-KG" sz="2400" dirty="0">
                <a:solidFill>
                  <a:srgbClr val="002060"/>
                </a:solidFill>
              </a:rPr>
              <a:t>аныктоо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y-KG" sz="3200" dirty="0">
                <a:solidFill>
                  <a:srgbClr val="0070C0"/>
                </a:solidFill>
              </a:rPr>
              <a:t>Жайгашкан ордубузду  аныктоодо биз пайдаланган предметтердин биздин  кайсыл тараптарыбызда жайгашканын </a:t>
            </a:r>
            <a:r>
              <a:rPr lang="ky-KG" sz="3200" dirty="0" smtClean="0">
                <a:solidFill>
                  <a:srgbClr val="0070C0"/>
                </a:solidFill>
              </a:rPr>
              <a:t> </a:t>
            </a:r>
            <a:r>
              <a:rPr lang="ky-KG" sz="3200" dirty="0">
                <a:solidFill>
                  <a:srgbClr val="0070C0"/>
                </a:solidFill>
              </a:rPr>
              <a:t>аныктоо үчун биз горизонттун багыттарын так аныктап алышыбыз  керек болот.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804" y="146957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>
            <a:off x="677334" y="5902960"/>
            <a:ext cx="9753600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7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FFFF00"/>
            </a:gs>
            <a:gs pos="92000">
              <a:srgbClr val="00B050"/>
            </a:gs>
            <a:gs pos="81000">
              <a:srgbClr val="FFFF00"/>
            </a:gs>
            <a:gs pos="7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761" y="198715"/>
            <a:ext cx="7670800" cy="62489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y-KG" sz="2800" dirty="0" smtClean="0">
                <a:solidFill>
                  <a:srgbClr val="002060"/>
                </a:solidFill>
              </a:rPr>
              <a:t>Горизонттун багыттарын кантип  аныктайбыз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7510" y="1270000"/>
            <a:ext cx="8596668" cy="3880773"/>
          </a:xfrm>
        </p:spPr>
        <p:txBody>
          <a:bodyPr>
            <a:normAutofit/>
          </a:bodyPr>
          <a:lstStyle/>
          <a:p>
            <a:r>
              <a:rPr lang="ky-KG" sz="3200" dirty="0" smtClean="0">
                <a:solidFill>
                  <a:srgbClr val="0070C0"/>
                </a:solidFill>
              </a:rPr>
              <a:t>Компас менен</a:t>
            </a:r>
          </a:p>
          <a:p>
            <a:r>
              <a:rPr lang="ky-KG" sz="3200" dirty="0" smtClean="0">
                <a:solidFill>
                  <a:srgbClr val="0070C0"/>
                </a:solidFill>
              </a:rPr>
              <a:t>Күн,ай жана жылдыздар аркылуу</a:t>
            </a:r>
          </a:p>
          <a:p>
            <a:r>
              <a:rPr lang="ky-KG" sz="3200" dirty="0" smtClean="0">
                <a:solidFill>
                  <a:srgbClr val="0070C0"/>
                </a:solidFill>
              </a:rPr>
              <a:t>Жергиликтүү предметтердин жардамы менен </a:t>
            </a:r>
          </a:p>
          <a:p>
            <a:r>
              <a:rPr lang="ky-KG" sz="3200" dirty="0" smtClean="0">
                <a:solidFill>
                  <a:srgbClr val="0070C0"/>
                </a:solidFill>
              </a:rPr>
              <a:t>Жебелүү саатарды пайдалануу менен 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Picture 6" descr="http://www.heraldicum.ru/kyrgyz/images/mo.jpg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78" y="198715"/>
            <a:ext cx="2022050" cy="107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f2.ppt-online.org/files2/slide/w/WYCN4ZHwAPMevbplity0SgVmq95oQcDz3adfX8UOK/slid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7"/>
          <a:stretch/>
        </p:blipFill>
        <p:spPr bwMode="auto">
          <a:xfrm>
            <a:off x="677334" y="5902960"/>
            <a:ext cx="9753600" cy="4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yt3.ggpht.com/ytc/AAUvwniQVu6BRNqFmEfku1UxDNJzQQ_9uDDTmDpDApdRjw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2" y="182880"/>
            <a:ext cx="924446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1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1743</TotalTime>
  <Words>922</Words>
  <Application>Microsoft Office PowerPoint</Application>
  <PresentationFormat>Широкоэкранный</PresentationFormat>
  <Paragraphs>133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   Аскердик  топография </vt:lpstr>
      <vt:lpstr>   Аскердик топография </vt:lpstr>
      <vt:lpstr>     Ориентир   алуунун   элементтери            </vt:lpstr>
      <vt:lpstr>      Ориентир алуу</vt:lpstr>
      <vt:lpstr>Жайгашкан ордубузду аныктоо</vt:lpstr>
      <vt:lpstr>Жайгашкан ордубузду жана багыттарды  аныктоо</vt:lpstr>
      <vt:lpstr>Горизонттун багыттарын кантип  аныктайбыз</vt:lpstr>
      <vt:lpstr>Компас менен горизонттун багыттарын аныктоо</vt:lpstr>
      <vt:lpstr>Компасты кантип колдонобуз</vt:lpstr>
      <vt:lpstr>  Багыттарды так аныктайбыз </vt:lpstr>
      <vt:lpstr>  Эмне үчүн компастын жебелери ар дайым адашпастан                     түндук менен түштүктү көрсөтөт?</vt:lpstr>
      <vt:lpstr> </vt:lpstr>
      <vt:lpstr>Күн жана Айдын жардамы менен багыттарды аныктоо </vt:lpstr>
      <vt:lpstr>Күн жана Айдын жардамы менен багыттарды аныктоо </vt:lpstr>
      <vt:lpstr>Презентация PowerPoint</vt:lpstr>
      <vt:lpstr>Түнкүсүн жылдыздар аркылуу горизонттун багыттарын аныктоо</vt:lpstr>
      <vt:lpstr>  Алтын Казык жылдызы аркылуу горизонттун багыттарын аныктайбыз</vt:lpstr>
      <vt:lpstr>Презентация PowerPoint</vt:lpstr>
      <vt:lpstr>   Жергиликтүү предметтер аркылуу багыттарды  аныктоо</vt:lpstr>
      <vt:lpstr>Жергиликтүү предметтер аркылуу багыттарды  аныктоо</vt:lpstr>
      <vt:lpstr>Жайгашкан ордубузду жана багыттарды  аныктоо</vt:lpstr>
      <vt:lpstr> </vt:lpstr>
      <vt:lpstr>          Сабакты бышыктоо  үчүн суроолор</vt:lpstr>
      <vt:lpstr>           Көңүл         бурганыңыздар       үчүн рахмат!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sulpak</dc:creator>
  <cp:lastModifiedBy>sulpak</cp:lastModifiedBy>
  <cp:revision>146</cp:revision>
  <dcterms:created xsi:type="dcterms:W3CDTF">2021-01-15T15:57:14Z</dcterms:created>
  <dcterms:modified xsi:type="dcterms:W3CDTF">2021-09-23T15:02:57Z</dcterms:modified>
</cp:coreProperties>
</file>